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83" r:id="rId2"/>
    <p:sldId id="435" r:id="rId3"/>
    <p:sldId id="429" r:id="rId4"/>
    <p:sldId id="433" r:id="rId5"/>
    <p:sldId id="440" r:id="rId6"/>
    <p:sldId id="439" r:id="rId7"/>
    <p:sldId id="441" r:id="rId8"/>
    <p:sldId id="434" r:id="rId9"/>
    <p:sldId id="415" r:id="rId10"/>
    <p:sldId id="443" r:id="rId11"/>
    <p:sldId id="445" r:id="rId12"/>
    <p:sldId id="444" r:id="rId13"/>
    <p:sldId id="486" r:id="rId14"/>
    <p:sldId id="446" r:id="rId15"/>
    <p:sldId id="447" r:id="rId16"/>
    <p:sldId id="448" r:id="rId17"/>
    <p:sldId id="449" r:id="rId18"/>
    <p:sldId id="450" r:id="rId19"/>
    <p:sldId id="451" r:id="rId20"/>
    <p:sldId id="452" r:id="rId21"/>
    <p:sldId id="416" r:id="rId22"/>
    <p:sldId id="453" r:id="rId23"/>
    <p:sldId id="454" r:id="rId24"/>
    <p:sldId id="455" r:id="rId25"/>
    <p:sldId id="470" r:id="rId26"/>
    <p:sldId id="456" r:id="rId27"/>
    <p:sldId id="458" r:id="rId28"/>
    <p:sldId id="457" r:id="rId29"/>
    <p:sldId id="459" r:id="rId30"/>
    <p:sldId id="484" r:id="rId31"/>
    <p:sldId id="460" r:id="rId32"/>
    <p:sldId id="461" r:id="rId33"/>
    <p:sldId id="465" r:id="rId34"/>
    <p:sldId id="482" r:id="rId35"/>
    <p:sldId id="483" r:id="rId36"/>
    <p:sldId id="485" r:id="rId37"/>
    <p:sldId id="466" r:id="rId38"/>
    <p:sldId id="462" r:id="rId39"/>
    <p:sldId id="467" r:id="rId40"/>
    <p:sldId id="463" r:id="rId41"/>
    <p:sldId id="464" r:id="rId42"/>
    <p:sldId id="480" r:id="rId43"/>
    <p:sldId id="481" r:id="rId44"/>
    <p:sldId id="469" r:id="rId45"/>
    <p:sldId id="471" r:id="rId46"/>
    <p:sldId id="474" r:id="rId47"/>
    <p:sldId id="479" r:id="rId48"/>
    <p:sldId id="477" r:id="rId49"/>
    <p:sldId id="475" r:id="rId50"/>
    <p:sldId id="478" r:id="rId51"/>
    <p:sldId id="487" r:id="rId52"/>
    <p:sldId id="476" r:id="rId53"/>
    <p:sldId id="472" r:id="rId54"/>
    <p:sldId id="473" r:id="rId55"/>
    <p:sldId id="468" r:id="rId56"/>
    <p:sldId id="414" r:id="rId57"/>
    <p:sldId id="412" r:id="rId58"/>
    <p:sldId id="425" r:id="rId59"/>
    <p:sldId id="426" r:id="rId60"/>
    <p:sldId id="424" r:id="rId61"/>
    <p:sldId id="428" r:id="rId62"/>
    <p:sldId id="431" r:id="rId63"/>
    <p:sldId id="417" r:id="rId64"/>
    <p:sldId id="418" r:id="rId65"/>
    <p:sldId id="437" r:id="rId66"/>
    <p:sldId id="438" r:id="rId67"/>
    <p:sldId id="419" r:id="rId68"/>
    <p:sldId id="423" r:id="rId69"/>
    <p:sldId id="421" r:id="rId70"/>
    <p:sldId id="42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CCC6"/>
    <a:srgbClr val="EABF4C"/>
    <a:srgbClr val="4CC8EC"/>
    <a:srgbClr val="FF7467"/>
    <a:srgbClr val="524E67"/>
    <a:srgbClr val="FF9285"/>
    <a:srgbClr val="F4C956"/>
    <a:srgbClr val="222A4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13" d="100"/>
          <a:sy n="113" d="100"/>
        </p:scale>
        <p:origin x="522"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6/18/2020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a:t>
            </a:fld>
            <a:endParaRPr lang="en-US"/>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7F3E677-5D4F-4C56-B104-01504E7F8766}" type="slidenum">
              <a:rPr lang="en-US" smtClean="0"/>
              <a:t>69</a:t>
            </a:fld>
            <a:endParaRPr lang="en-US"/>
          </a:p>
        </p:txBody>
      </p:sp>
    </p:spTree>
    <p:extLst>
      <p:ext uri="{BB962C8B-B14F-4D97-AF65-F5344CB8AC3E}">
        <p14:creationId xmlns:p14="http://schemas.microsoft.com/office/powerpoint/2010/main" val="460106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50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mage Layou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89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6/18/2020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6/18/2020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6/18/2020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powerpoint.sage-fox.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24E67"/>
        </a:solidFill>
        <a:effectLst/>
      </p:bgPr>
    </p:bg>
    <p:spTree>
      <p:nvGrpSpPr>
        <p:cNvPr id="1" name=""/>
        <p:cNvGrpSpPr/>
        <p:nvPr/>
      </p:nvGrpSpPr>
      <p:grpSpPr>
        <a:xfrm>
          <a:off x="0" y="0"/>
          <a:ext cx="0" cy="0"/>
          <a:chOff x="0" y="0"/>
          <a:chExt cx="0" cy="0"/>
        </a:xfrm>
      </p:grpSpPr>
      <p:sp>
        <p:nvSpPr>
          <p:cNvPr id="8" name="Rectangle 7"/>
          <p:cNvSpPr/>
          <p:nvPr userDrawn="1"/>
        </p:nvSpPr>
        <p:spPr>
          <a:xfrm>
            <a:off x="0" y="1"/>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6/18/2020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9" name="Picture 8">
            <a:hlinkClick r:id="rId14"/>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826240" y="6757593"/>
            <a:ext cx="365760" cy="100407"/>
          </a:xfrm>
          <a:prstGeom prst="rect">
            <a:avLst/>
          </a:prstGeom>
        </p:spPr>
      </p:pic>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E85FDE-0CEE-4F82-B4CA-CB361E527F62}"/>
              </a:ext>
            </a:extLst>
          </p:cNvPr>
          <p:cNvPicPr>
            <a:picLocks noChangeAspect="1"/>
          </p:cNvPicPr>
          <p:nvPr/>
        </p:nvPicPr>
        <p:blipFill>
          <a:blip r:embed="rId3"/>
          <a:stretch>
            <a:fillRect/>
          </a:stretch>
        </p:blipFill>
        <p:spPr>
          <a:xfrm>
            <a:off x="771783" y="1972584"/>
            <a:ext cx="8343900" cy="847725"/>
          </a:xfrm>
          <a:prstGeom prst="rect">
            <a:avLst/>
          </a:prstGeom>
        </p:spPr>
      </p:pic>
      <p:sp>
        <p:nvSpPr>
          <p:cNvPr id="3" name="TextBox 2">
            <a:extLst>
              <a:ext uri="{FF2B5EF4-FFF2-40B4-BE49-F238E27FC236}">
                <a16:creationId xmlns:a16="http://schemas.microsoft.com/office/drawing/2014/main" id="{28C01599-0704-44EB-B0B6-5161A1DC4196}"/>
              </a:ext>
            </a:extLst>
          </p:cNvPr>
          <p:cNvSpPr txBox="1"/>
          <p:nvPr/>
        </p:nvSpPr>
        <p:spPr>
          <a:xfrm>
            <a:off x="771783" y="2990334"/>
            <a:ext cx="6814350" cy="1200329"/>
          </a:xfrm>
          <a:prstGeom prst="rect">
            <a:avLst/>
          </a:prstGeom>
          <a:noFill/>
        </p:spPr>
        <p:txBody>
          <a:bodyPr wrap="square" rtlCol="0">
            <a:spAutoFit/>
          </a:bodyPr>
          <a:lstStyle/>
          <a:p>
            <a:r>
              <a:rPr lang="en-US" altLang="ko-KR" sz="3600" dirty="0">
                <a:solidFill>
                  <a:srgbClr val="00B050"/>
                </a:solidFill>
                <a:latin typeface="Daytona" panose="020B0604020202020204" pitchFamily="34" charset="0"/>
              </a:rPr>
              <a:t>Q3 Report &amp; Full Design Doc</a:t>
            </a:r>
          </a:p>
          <a:p>
            <a:r>
              <a:rPr lang="en-US" altLang="ko-KR" dirty="0" err="1">
                <a:solidFill>
                  <a:srgbClr val="00B050"/>
                </a:solidFill>
                <a:latin typeface="Daytona" panose="020B0604020202020204" pitchFamily="34" charset="0"/>
              </a:rPr>
              <a:t>Jinseo</a:t>
            </a:r>
            <a:r>
              <a:rPr lang="en-US" altLang="ko-KR" dirty="0">
                <a:solidFill>
                  <a:srgbClr val="00B050"/>
                </a:solidFill>
                <a:latin typeface="Daytona" panose="020B0604020202020204" pitchFamily="34" charset="0"/>
              </a:rPr>
              <a:t> Park</a:t>
            </a:r>
          </a:p>
          <a:p>
            <a:r>
              <a:rPr lang="en-US" altLang="ko-KR" dirty="0">
                <a:solidFill>
                  <a:srgbClr val="00B050"/>
                </a:solidFill>
                <a:latin typeface="Daytona" panose="020B0604020202020204" pitchFamily="34" charset="0"/>
              </a:rPr>
              <a:t>v2020-06-18</a:t>
            </a:r>
            <a:endParaRPr lang="ko-KR" altLang="en-US" dirty="0">
              <a:solidFill>
                <a:srgbClr val="00B050"/>
              </a:solidFill>
              <a:latin typeface="Daytona" panose="020B0604020202020204" pitchFamily="34" charset="0"/>
            </a:endParaRPr>
          </a:p>
        </p:txBody>
      </p:sp>
    </p:spTree>
    <p:extLst>
      <p:ext uri="{BB962C8B-B14F-4D97-AF65-F5344CB8AC3E}">
        <p14:creationId xmlns:p14="http://schemas.microsoft.com/office/powerpoint/2010/main" val="3017749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Conformation</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lstStyle/>
          <a:p>
            <a:r>
              <a:rPr lang="en-US" altLang="ko-KR" dirty="0">
                <a:solidFill>
                  <a:srgbClr val="00B050"/>
                </a:solidFill>
              </a:rPr>
              <a:t>All entities could look at one of the six directions: North, South, East, West, Up, Down.</a:t>
            </a:r>
          </a:p>
          <a:p>
            <a:r>
              <a:rPr lang="en-US" altLang="ko-KR" dirty="0">
                <a:solidFill>
                  <a:srgbClr val="00B050"/>
                </a:solidFill>
              </a:rPr>
              <a:t>When entities rotate, they could rotate 90 degrees, looking at either up, down, left, or right.</a:t>
            </a:r>
          </a:p>
          <a:p>
            <a:r>
              <a:rPr lang="en-US" altLang="ko-KR" dirty="0">
                <a:solidFill>
                  <a:srgbClr val="00B050"/>
                </a:solidFill>
              </a:rPr>
              <a:t>Entities stick on one of the four sides of the pipe.</a:t>
            </a:r>
          </a:p>
          <a:p>
            <a:r>
              <a:rPr lang="en-US" altLang="ko-KR" dirty="0">
                <a:solidFill>
                  <a:srgbClr val="00B050"/>
                </a:solidFill>
              </a:rPr>
              <a:t>Thus, entities could have 24 different conformations.</a:t>
            </a: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130274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Visibility, Occupation, and Blocking</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pic>
        <p:nvPicPr>
          <p:cNvPr id="7" name="그림 6">
            <a:extLst>
              <a:ext uri="{FF2B5EF4-FFF2-40B4-BE49-F238E27FC236}">
                <a16:creationId xmlns:a16="http://schemas.microsoft.com/office/drawing/2014/main" id="{D572CC78-F0B8-4AB8-9043-BE587A9E01D0}"/>
              </a:ext>
            </a:extLst>
          </p:cNvPr>
          <p:cNvPicPr>
            <a:picLocks noChangeAspect="1"/>
          </p:cNvPicPr>
          <p:nvPr/>
        </p:nvPicPr>
        <p:blipFill>
          <a:blip r:embed="rId3"/>
          <a:stretch>
            <a:fillRect/>
          </a:stretch>
        </p:blipFill>
        <p:spPr>
          <a:xfrm>
            <a:off x="2789766" y="1806383"/>
            <a:ext cx="6612467" cy="3245233"/>
          </a:xfrm>
          <a:prstGeom prst="rect">
            <a:avLst/>
          </a:prstGeom>
        </p:spPr>
      </p:pic>
      <p:sp>
        <p:nvSpPr>
          <p:cNvPr id="10" name="TextBox 9">
            <a:extLst>
              <a:ext uri="{FF2B5EF4-FFF2-40B4-BE49-F238E27FC236}">
                <a16:creationId xmlns:a16="http://schemas.microsoft.com/office/drawing/2014/main" id="{E486717C-7881-4364-BCA5-8E7D5E865EE8}"/>
              </a:ext>
            </a:extLst>
          </p:cNvPr>
          <p:cNvSpPr txBox="1"/>
          <p:nvPr/>
        </p:nvSpPr>
        <p:spPr>
          <a:xfrm>
            <a:off x="1888065" y="5257800"/>
            <a:ext cx="8415867" cy="923330"/>
          </a:xfrm>
          <a:prstGeom prst="rect">
            <a:avLst/>
          </a:prstGeom>
          <a:noFill/>
        </p:spPr>
        <p:txBody>
          <a:bodyPr wrap="square" rtlCol="0">
            <a:spAutoFit/>
          </a:bodyPr>
          <a:lstStyle/>
          <a:p>
            <a:r>
              <a:rPr lang="en-US" altLang="ko-KR" dirty="0">
                <a:solidFill>
                  <a:srgbClr val="00B050"/>
                </a:solidFill>
                <a:latin typeface="Daytona" panose="020B0604030500040204" pitchFamily="34" charset="0"/>
              </a:rPr>
              <a:t>The wall the player is looking at is not occupying his space, but blocks him from going forward. The wall and the player are in the same cell, both looking at N.</a:t>
            </a:r>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267554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Visibility, Occupation, and Blocking</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normAutofit lnSpcReduction="10000"/>
          </a:bodyPr>
          <a:lstStyle/>
          <a:p>
            <a:r>
              <a:rPr lang="en-US" altLang="ko-KR" dirty="0">
                <a:solidFill>
                  <a:srgbClr val="00B050"/>
                </a:solidFill>
              </a:rPr>
              <a:t>Most moving entities occupy space. Two space-occupying entities could not be in the same cell.</a:t>
            </a:r>
          </a:p>
          <a:p>
            <a:r>
              <a:rPr lang="en-US" altLang="ko-KR" dirty="0">
                <a:solidFill>
                  <a:srgbClr val="00B050"/>
                </a:solidFill>
              </a:rPr>
              <a:t>Most Tiles does not occupy space.</a:t>
            </a:r>
          </a:p>
          <a:p>
            <a:r>
              <a:rPr lang="en-US" altLang="ko-KR" dirty="0">
                <a:solidFill>
                  <a:srgbClr val="00B050"/>
                </a:solidFill>
              </a:rPr>
              <a:t>For an entity to be visible to another entity, the line of sight between them should not be blocked. Also, they must be looking at each other.</a:t>
            </a:r>
          </a:p>
          <a:p>
            <a:r>
              <a:rPr lang="en-US" altLang="ko-KR" dirty="0">
                <a:solidFill>
                  <a:srgbClr val="00B050"/>
                </a:solidFill>
              </a:rPr>
              <a:t>Space-occupying entities block the line of sight.</a:t>
            </a:r>
          </a:p>
          <a:p>
            <a:r>
              <a:rPr lang="en-US" altLang="ko-KR" dirty="0">
                <a:solidFill>
                  <a:srgbClr val="00B050"/>
                </a:solidFill>
              </a:rPr>
              <a:t>Some tiles, like closed doors and walls, block the line of sight. Other tiles, like the pipe, don’t.</a:t>
            </a:r>
          </a:p>
          <a:p>
            <a:r>
              <a:rPr lang="en-US" altLang="ko-KR" dirty="0">
                <a:solidFill>
                  <a:srgbClr val="00B050"/>
                </a:solidFill>
              </a:rPr>
              <a:t>Only tiles could ‘block’. Tiles with ‘block’ attribute also blocks entities moving in that direction. This has nothing to do with occupation.</a:t>
            </a:r>
          </a:p>
          <a:p>
            <a:endParaRPr lang="en-US" altLang="ko-KR" dirty="0">
              <a:solidFill>
                <a:srgbClr val="00B050"/>
              </a:solidFill>
            </a:endParaRPr>
          </a:p>
          <a:p>
            <a:endParaRPr lang="en-US" altLang="ko-KR" dirty="0">
              <a:solidFill>
                <a:srgbClr val="00B050"/>
              </a:solidFill>
            </a:endParaRP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47314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Supporting</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normAutofit/>
          </a:bodyPr>
          <a:lstStyle/>
          <a:p>
            <a:r>
              <a:rPr lang="en-US" altLang="ko-KR" dirty="0">
                <a:solidFill>
                  <a:srgbClr val="00B050"/>
                </a:solidFill>
              </a:rPr>
              <a:t>Non-flying enemies could only stay on supporting tiles. They could not rotate or move into unsupportive tiles.</a:t>
            </a:r>
          </a:p>
          <a:p>
            <a:r>
              <a:rPr lang="en-US" altLang="ko-KR" dirty="0">
                <a:solidFill>
                  <a:srgbClr val="00B050"/>
                </a:solidFill>
              </a:rPr>
              <a:t>All Pipe and Wall tiles are supportive.</a:t>
            </a:r>
          </a:p>
          <a:p>
            <a:r>
              <a:rPr lang="en-US" altLang="ko-KR" dirty="0">
                <a:solidFill>
                  <a:srgbClr val="00B050"/>
                </a:solidFill>
              </a:rPr>
              <a:t>Open wall tiles are supportive, but they does not block.</a:t>
            </a:r>
          </a:p>
          <a:p>
            <a:endParaRPr lang="en-US" altLang="ko-KR" dirty="0">
              <a:solidFill>
                <a:srgbClr val="00B050"/>
              </a:solidFill>
            </a:endParaRPr>
          </a:p>
          <a:p>
            <a:endParaRPr lang="en-US" altLang="ko-KR" dirty="0">
              <a:solidFill>
                <a:srgbClr val="00B050"/>
              </a:solidFill>
            </a:endParaRP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187587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Attacks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pic>
        <p:nvPicPr>
          <p:cNvPr id="6" name="그림 5">
            <a:extLst>
              <a:ext uri="{FF2B5EF4-FFF2-40B4-BE49-F238E27FC236}">
                <a16:creationId xmlns:a16="http://schemas.microsoft.com/office/drawing/2014/main" id="{E1483954-13ED-4844-B339-9110B90A1DA9}"/>
              </a:ext>
            </a:extLst>
          </p:cNvPr>
          <p:cNvPicPr>
            <a:picLocks noChangeAspect="1"/>
          </p:cNvPicPr>
          <p:nvPr/>
        </p:nvPicPr>
        <p:blipFill rotWithShape="1">
          <a:blip r:embed="rId3"/>
          <a:srcRect l="32639" t="27037" r="30364" b="16543"/>
          <a:stretch/>
        </p:blipFill>
        <p:spPr>
          <a:xfrm>
            <a:off x="3840692" y="1690688"/>
            <a:ext cx="4510616" cy="3869267"/>
          </a:xfrm>
          <a:prstGeom prst="rect">
            <a:avLst/>
          </a:prstGeom>
        </p:spPr>
      </p:pic>
    </p:spTree>
    <p:extLst>
      <p:ext uri="{BB962C8B-B14F-4D97-AF65-F5344CB8AC3E}">
        <p14:creationId xmlns:p14="http://schemas.microsoft.com/office/powerpoint/2010/main" val="315781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Attacks</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normAutofit/>
          </a:bodyPr>
          <a:lstStyle/>
          <a:p>
            <a:r>
              <a:rPr lang="en-US" altLang="ko-KR" dirty="0">
                <a:solidFill>
                  <a:srgbClr val="00B050"/>
                </a:solidFill>
              </a:rPr>
              <a:t>An entity could attack another entity, decreasing the target’s HP.</a:t>
            </a:r>
          </a:p>
          <a:p>
            <a:r>
              <a:rPr lang="en-US" altLang="ko-KR" dirty="0">
                <a:solidFill>
                  <a:srgbClr val="00B050"/>
                </a:solidFill>
              </a:rPr>
              <a:t>Attacks always hit once performed.</a:t>
            </a:r>
          </a:p>
          <a:p>
            <a:r>
              <a:rPr lang="en-US" altLang="ko-KR" dirty="0">
                <a:solidFill>
                  <a:srgbClr val="00B050"/>
                </a:solidFill>
              </a:rPr>
              <a:t>There are no stats such as accuracy, </a:t>
            </a:r>
            <a:r>
              <a:rPr lang="en-US" altLang="ko-KR" dirty="0" err="1">
                <a:solidFill>
                  <a:srgbClr val="00B050"/>
                </a:solidFill>
              </a:rPr>
              <a:t>crit</a:t>
            </a:r>
            <a:r>
              <a:rPr lang="en-US" altLang="ko-KR" dirty="0">
                <a:solidFill>
                  <a:srgbClr val="00B050"/>
                </a:solidFill>
              </a:rPr>
              <a:t>, defense, or resistance.</a:t>
            </a:r>
          </a:p>
          <a:p>
            <a:endParaRPr lang="en-US" altLang="ko-KR" dirty="0">
              <a:solidFill>
                <a:srgbClr val="00B050"/>
              </a:solidFill>
            </a:endParaRPr>
          </a:p>
          <a:p>
            <a:endParaRPr lang="en-US" altLang="ko-KR" dirty="0">
              <a:solidFill>
                <a:srgbClr val="00B050"/>
              </a:solidFill>
            </a:endParaRP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17990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Melee Attacks</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normAutofit/>
          </a:bodyPr>
          <a:lstStyle/>
          <a:p>
            <a:r>
              <a:rPr lang="en-US" altLang="ko-KR" dirty="0">
                <a:solidFill>
                  <a:srgbClr val="00B050"/>
                </a:solidFill>
              </a:rPr>
              <a:t>Melee attacks are available when</a:t>
            </a:r>
          </a:p>
          <a:p>
            <a:pPr lvl="1"/>
            <a:r>
              <a:rPr lang="en-US" altLang="ko-KR" dirty="0">
                <a:solidFill>
                  <a:srgbClr val="00B050"/>
                </a:solidFill>
              </a:rPr>
              <a:t>The performer is adjacent to the target.</a:t>
            </a:r>
          </a:p>
          <a:p>
            <a:pPr lvl="1"/>
            <a:r>
              <a:rPr lang="en-US" altLang="ko-KR" dirty="0">
                <a:solidFill>
                  <a:srgbClr val="00B050"/>
                </a:solidFill>
              </a:rPr>
              <a:t>The performer is looking to the target.</a:t>
            </a:r>
          </a:p>
          <a:p>
            <a:pPr lvl="1"/>
            <a:r>
              <a:rPr lang="en-US" altLang="ko-KR" dirty="0">
                <a:solidFill>
                  <a:srgbClr val="00B050"/>
                </a:solidFill>
              </a:rPr>
              <a:t>The target is sticking on the side closest to the performer, or sticking on the same side with the performer.</a:t>
            </a:r>
          </a:p>
          <a:p>
            <a:endParaRPr lang="en-US" altLang="ko-KR" dirty="0">
              <a:solidFill>
                <a:srgbClr val="00B050"/>
              </a:solidFill>
            </a:endParaRPr>
          </a:p>
          <a:p>
            <a:endParaRPr lang="en-US" altLang="ko-KR" dirty="0">
              <a:solidFill>
                <a:srgbClr val="00B050"/>
              </a:solidFill>
            </a:endParaRP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6788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Ranged Attacks</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normAutofit/>
          </a:bodyPr>
          <a:lstStyle/>
          <a:p>
            <a:r>
              <a:rPr lang="en-US" altLang="ko-KR" dirty="0">
                <a:solidFill>
                  <a:srgbClr val="00B050"/>
                </a:solidFill>
              </a:rPr>
              <a:t>Ranged attacks are available when</a:t>
            </a:r>
          </a:p>
          <a:p>
            <a:pPr lvl="1"/>
            <a:r>
              <a:rPr lang="en-US" altLang="ko-KR" dirty="0">
                <a:solidFill>
                  <a:srgbClr val="00B050"/>
                </a:solidFill>
              </a:rPr>
              <a:t>The target is visible to the performer.</a:t>
            </a:r>
          </a:p>
          <a:p>
            <a:pPr lvl="1"/>
            <a:r>
              <a:rPr lang="en-US" altLang="ko-KR" dirty="0">
                <a:solidFill>
                  <a:srgbClr val="00B050"/>
                </a:solidFill>
              </a:rPr>
              <a:t>The performer is looking to the target.</a:t>
            </a:r>
          </a:p>
          <a:p>
            <a:endParaRPr lang="en-US" altLang="ko-KR" dirty="0">
              <a:solidFill>
                <a:srgbClr val="00B050"/>
              </a:solidFill>
            </a:endParaRPr>
          </a:p>
          <a:p>
            <a:endParaRPr lang="en-US" altLang="ko-KR" dirty="0">
              <a:solidFill>
                <a:srgbClr val="00B050"/>
              </a:solidFill>
            </a:endParaRP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2065967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Other Attacks</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normAutofit/>
          </a:bodyPr>
          <a:lstStyle/>
          <a:p>
            <a:r>
              <a:rPr lang="en-US" altLang="ko-KR" dirty="0">
                <a:solidFill>
                  <a:srgbClr val="00B050"/>
                </a:solidFill>
              </a:rPr>
              <a:t>Field Attacks</a:t>
            </a:r>
          </a:p>
          <a:p>
            <a:pPr lvl="1"/>
            <a:r>
              <a:rPr lang="en-US" altLang="ko-KR" dirty="0">
                <a:solidFill>
                  <a:srgbClr val="00B050"/>
                </a:solidFill>
              </a:rPr>
              <a:t>Fragments damage all entities in the target cell.</a:t>
            </a:r>
          </a:p>
          <a:p>
            <a:endParaRPr lang="en-US" altLang="ko-KR" dirty="0">
              <a:solidFill>
                <a:srgbClr val="00B050"/>
              </a:solidFill>
            </a:endParaRPr>
          </a:p>
          <a:p>
            <a:endParaRPr lang="en-US" altLang="ko-KR" dirty="0">
              <a:solidFill>
                <a:srgbClr val="00B050"/>
              </a:solidFill>
            </a:endParaRP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13662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Weak spots</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normAutofit/>
          </a:bodyPr>
          <a:lstStyle/>
          <a:p>
            <a:r>
              <a:rPr lang="en-US" altLang="ko-KR" dirty="0">
                <a:solidFill>
                  <a:srgbClr val="00B050"/>
                </a:solidFill>
              </a:rPr>
              <a:t>Attacks hit harder or weaker in certain directions.</a:t>
            </a:r>
          </a:p>
          <a:p>
            <a:pPr lvl="1"/>
            <a:r>
              <a:rPr lang="en-US" altLang="ko-KR" dirty="0">
                <a:solidFill>
                  <a:srgbClr val="00B050"/>
                </a:solidFill>
              </a:rPr>
              <a:t>Most entities can endure attacks coming from their front.</a:t>
            </a:r>
          </a:p>
          <a:p>
            <a:pPr lvl="1"/>
            <a:r>
              <a:rPr lang="en-US" altLang="ko-KR" dirty="0">
                <a:solidFill>
                  <a:srgbClr val="00B050"/>
                </a:solidFill>
              </a:rPr>
              <a:t>Player is weak when hit from behind.</a:t>
            </a:r>
          </a:p>
          <a:p>
            <a:pPr lvl="1"/>
            <a:r>
              <a:rPr lang="en-US" altLang="ko-KR" dirty="0">
                <a:solidFill>
                  <a:srgbClr val="00B050"/>
                </a:solidFill>
              </a:rPr>
              <a:t>Spiders are weak when hit from below.</a:t>
            </a:r>
          </a:p>
          <a:p>
            <a:pPr lvl="1"/>
            <a:endParaRPr lang="en-US" altLang="ko-KR" dirty="0">
              <a:solidFill>
                <a:srgbClr val="00B050"/>
              </a:solidFill>
            </a:endParaRPr>
          </a:p>
          <a:p>
            <a:endParaRPr lang="en-US" altLang="ko-KR" dirty="0">
              <a:solidFill>
                <a:srgbClr val="00B050"/>
              </a:solidFill>
            </a:endParaRPr>
          </a:p>
          <a:p>
            <a:endParaRPr lang="en-US" altLang="ko-KR" dirty="0">
              <a:solidFill>
                <a:srgbClr val="00B050"/>
              </a:solidFill>
            </a:endParaRP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218675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Table of Contents</a:t>
            </a:r>
            <a:endParaRPr lang="ko-KR" altLang="en-US" dirty="0">
              <a:solidFill>
                <a:srgbClr val="00B050"/>
              </a:solidFill>
              <a:latin typeface="Daytona" panose="020B0604030500040204" pitchFamily="34" charset="0"/>
            </a:endParaRPr>
          </a:p>
        </p:txBody>
      </p:sp>
      <p:pic>
        <p:nvPicPr>
          <p:cNvPr id="9" name="그림 8">
            <a:extLst>
              <a:ext uri="{FF2B5EF4-FFF2-40B4-BE49-F238E27FC236}">
                <a16:creationId xmlns:a16="http://schemas.microsoft.com/office/drawing/2014/main" id="{5B21A23F-A97F-45B6-937D-A656AE9B3F69}"/>
              </a:ext>
            </a:extLst>
          </p:cNvPr>
          <p:cNvPicPr>
            <a:picLocks noChangeAspect="1"/>
          </p:cNvPicPr>
          <p:nvPr/>
        </p:nvPicPr>
        <p:blipFill>
          <a:blip r:embed="rId2"/>
          <a:stretch>
            <a:fillRect/>
          </a:stretch>
        </p:blipFill>
        <p:spPr>
          <a:xfrm>
            <a:off x="0" y="6580694"/>
            <a:ext cx="2729437" cy="277306"/>
          </a:xfrm>
          <a:prstGeom prst="rect">
            <a:avLst/>
          </a:prstGeom>
        </p:spPr>
      </p:pic>
      <p:sp>
        <p:nvSpPr>
          <p:cNvPr id="4" name="내용 개체 틀 3">
            <a:extLst>
              <a:ext uri="{FF2B5EF4-FFF2-40B4-BE49-F238E27FC236}">
                <a16:creationId xmlns:a16="http://schemas.microsoft.com/office/drawing/2014/main" id="{A5E80235-D67A-4497-924E-9E98AA00E731}"/>
              </a:ext>
            </a:extLst>
          </p:cNvPr>
          <p:cNvSpPr>
            <a:spLocks noGrp="1"/>
          </p:cNvSpPr>
          <p:nvPr>
            <p:ph idx="1"/>
          </p:nvPr>
        </p:nvSpPr>
        <p:spPr>
          <a:xfrm>
            <a:off x="6646332" y="365125"/>
            <a:ext cx="4707467" cy="6215568"/>
          </a:xfrm>
        </p:spPr>
        <p:txBody>
          <a:bodyPr>
            <a:normAutofit fontScale="47500" lnSpcReduction="20000"/>
          </a:bodyPr>
          <a:lstStyle/>
          <a:p>
            <a:r>
              <a:rPr lang="en-US" altLang="ko-KR" dirty="0">
                <a:solidFill>
                  <a:srgbClr val="00B050"/>
                </a:solidFill>
                <a:latin typeface="Daytona" panose="020B0604030500040204" pitchFamily="34" charset="0"/>
              </a:rPr>
              <a:t>Introduction</a:t>
            </a:r>
          </a:p>
          <a:p>
            <a:r>
              <a:rPr lang="en-US" altLang="ko-KR" dirty="0">
                <a:solidFill>
                  <a:srgbClr val="00B050"/>
                </a:solidFill>
                <a:latin typeface="Daytona" panose="020B0604030500040204" pitchFamily="34" charset="0"/>
              </a:rPr>
              <a:t>Goal of the Game</a:t>
            </a:r>
          </a:p>
          <a:p>
            <a:r>
              <a:rPr lang="en-US" altLang="ko-KR" dirty="0">
                <a:solidFill>
                  <a:srgbClr val="00B050"/>
                </a:solidFill>
                <a:latin typeface="Daytona" panose="020B0604030500040204" pitchFamily="34" charset="0"/>
              </a:rPr>
              <a:t>Micro</a:t>
            </a:r>
            <a:r>
              <a:rPr lang="ko-KR" altLang="en-US" dirty="0">
                <a:solidFill>
                  <a:srgbClr val="00B050"/>
                </a:solidFill>
                <a:latin typeface="Daytona" panose="020B0604030500040204" pitchFamily="34" charset="0"/>
              </a:rPr>
              <a:t> </a:t>
            </a:r>
            <a:r>
              <a:rPr lang="en-US" altLang="ko-KR" dirty="0">
                <a:solidFill>
                  <a:srgbClr val="00B050"/>
                </a:solidFill>
                <a:latin typeface="Daytona" panose="020B0604030500040204" pitchFamily="34" charset="0"/>
              </a:rPr>
              <a:t>Mechanics</a:t>
            </a:r>
          </a:p>
          <a:p>
            <a:pPr lvl="1"/>
            <a:r>
              <a:rPr lang="en-US" altLang="ko-KR" dirty="0">
                <a:solidFill>
                  <a:srgbClr val="00B050"/>
                </a:solidFill>
                <a:latin typeface="Daytona" panose="020B0604030500040204" pitchFamily="34" charset="0"/>
              </a:rPr>
              <a:t>Entity and Tile</a:t>
            </a:r>
          </a:p>
          <a:p>
            <a:pPr lvl="1"/>
            <a:r>
              <a:rPr lang="en-US" altLang="ko-KR" dirty="0">
                <a:solidFill>
                  <a:srgbClr val="00B050"/>
                </a:solidFill>
                <a:latin typeface="Daytona" panose="020B0604030500040204" pitchFamily="34" charset="0"/>
              </a:rPr>
              <a:t>Grid and Movement</a:t>
            </a:r>
          </a:p>
          <a:p>
            <a:pPr lvl="1"/>
            <a:r>
              <a:rPr lang="en-US" altLang="ko-KR" dirty="0">
                <a:solidFill>
                  <a:srgbClr val="00B050"/>
                </a:solidFill>
                <a:latin typeface="Daytona" panose="020B0604030500040204" pitchFamily="34" charset="0"/>
              </a:rPr>
              <a:t>Conformation</a:t>
            </a:r>
          </a:p>
          <a:p>
            <a:pPr lvl="1"/>
            <a:r>
              <a:rPr lang="en-US" altLang="ko-KR" dirty="0">
                <a:solidFill>
                  <a:srgbClr val="00B050"/>
                </a:solidFill>
                <a:latin typeface="Daytona" panose="020B0604030500040204" pitchFamily="34" charset="0"/>
              </a:rPr>
              <a:t>Visibility, Occupation and Blocking</a:t>
            </a:r>
          </a:p>
          <a:p>
            <a:pPr lvl="1"/>
            <a:r>
              <a:rPr lang="en-US" altLang="ko-KR" dirty="0">
                <a:solidFill>
                  <a:srgbClr val="00B050"/>
                </a:solidFill>
                <a:latin typeface="Daytona" panose="020B0604030500040204" pitchFamily="34" charset="0"/>
              </a:rPr>
              <a:t>Attacks</a:t>
            </a:r>
          </a:p>
          <a:p>
            <a:pPr lvl="2"/>
            <a:r>
              <a:rPr lang="en-US" altLang="ko-KR" dirty="0">
                <a:solidFill>
                  <a:srgbClr val="00B050"/>
                </a:solidFill>
                <a:latin typeface="Daytona" panose="020B0604030500040204" pitchFamily="34" charset="0"/>
              </a:rPr>
              <a:t>Melee</a:t>
            </a:r>
          </a:p>
          <a:p>
            <a:pPr lvl="2"/>
            <a:r>
              <a:rPr lang="en-US" altLang="ko-KR" dirty="0">
                <a:solidFill>
                  <a:srgbClr val="00B050"/>
                </a:solidFill>
                <a:latin typeface="Daytona" panose="020B0604030500040204" pitchFamily="34" charset="0"/>
              </a:rPr>
              <a:t>Ranged</a:t>
            </a:r>
          </a:p>
          <a:p>
            <a:pPr lvl="2"/>
            <a:r>
              <a:rPr lang="en-US" altLang="ko-KR" dirty="0">
                <a:solidFill>
                  <a:srgbClr val="00B050"/>
                </a:solidFill>
                <a:latin typeface="Daytona" panose="020B0604030500040204" pitchFamily="34" charset="0"/>
              </a:rPr>
              <a:t>Other</a:t>
            </a:r>
          </a:p>
          <a:p>
            <a:pPr lvl="1"/>
            <a:r>
              <a:rPr lang="en-US" altLang="ko-KR" dirty="0">
                <a:solidFill>
                  <a:srgbClr val="00B050"/>
                </a:solidFill>
                <a:latin typeface="Daytona" panose="020B0604030500040204" pitchFamily="34" charset="0"/>
              </a:rPr>
              <a:t>Weak spots</a:t>
            </a:r>
          </a:p>
          <a:p>
            <a:pPr lvl="1"/>
            <a:r>
              <a:rPr lang="en-US" altLang="ko-KR" dirty="0">
                <a:solidFill>
                  <a:srgbClr val="00B050"/>
                </a:solidFill>
                <a:latin typeface="Daytona" panose="020B0604030500040204" pitchFamily="34" charset="0"/>
              </a:rPr>
              <a:t>Buffs</a:t>
            </a:r>
          </a:p>
          <a:p>
            <a:pPr lvl="1"/>
            <a:r>
              <a:rPr lang="en-US" altLang="ko-KR" dirty="0">
                <a:solidFill>
                  <a:srgbClr val="00B050"/>
                </a:solidFill>
                <a:latin typeface="Daytona" panose="020B0604030500040204" pitchFamily="34" charset="0"/>
              </a:rPr>
              <a:t>Combat Mechanic : The Pipeline</a:t>
            </a:r>
          </a:p>
          <a:p>
            <a:pPr lvl="1"/>
            <a:r>
              <a:rPr lang="en-US" altLang="ko-KR" dirty="0">
                <a:solidFill>
                  <a:srgbClr val="00B050"/>
                </a:solidFill>
                <a:latin typeface="Daytona" panose="020B0604030500040204" pitchFamily="34" charset="0"/>
              </a:rPr>
              <a:t>Instructions</a:t>
            </a:r>
          </a:p>
          <a:p>
            <a:pPr lvl="1"/>
            <a:r>
              <a:rPr lang="en-US" altLang="ko-KR" dirty="0">
                <a:solidFill>
                  <a:srgbClr val="00B050"/>
                </a:solidFill>
                <a:latin typeface="Daytona" panose="020B0604030500040204" pitchFamily="34" charset="0"/>
              </a:rPr>
              <a:t>Enemy AI/Pathfinding</a:t>
            </a:r>
          </a:p>
          <a:p>
            <a:r>
              <a:rPr lang="en-US" altLang="ko-KR" dirty="0">
                <a:solidFill>
                  <a:srgbClr val="00B050"/>
                </a:solidFill>
                <a:latin typeface="Daytona" panose="020B0604030500040204" pitchFamily="34" charset="0"/>
              </a:rPr>
              <a:t>Macro Mechanics</a:t>
            </a:r>
          </a:p>
          <a:p>
            <a:pPr lvl="1"/>
            <a:r>
              <a:rPr lang="en-US" altLang="ko-KR" dirty="0">
                <a:solidFill>
                  <a:srgbClr val="00B050"/>
                </a:solidFill>
                <a:latin typeface="Daytona" panose="020B0604030500040204" pitchFamily="34" charset="0"/>
              </a:rPr>
              <a:t>Spawning</a:t>
            </a:r>
          </a:p>
          <a:p>
            <a:pPr lvl="1"/>
            <a:r>
              <a:rPr lang="en-US" altLang="ko-KR" dirty="0">
                <a:solidFill>
                  <a:srgbClr val="00B050"/>
                </a:solidFill>
                <a:latin typeface="Daytona" panose="020B0604030500040204" pitchFamily="34" charset="0"/>
              </a:rPr>
              <a:t>Waves of Enemies</a:t>
            </a:r>
          </a:p>
          <a:p>
            <a:pPr lvl="1"/>
            <a:r>
              <a:rPr lang="en-US" altLang="ko-KR" dirty="0">
                <a:solidFill>
                  <a:srgbClr val="00B050"/>
                </a:solidFill>
                <a:latin typeface="Daytona" panose="020B0604030500040204" pitchFamily="34" charset="0"/>
              </a:rPr>
              <a:t>Resource/Energy</a:t>
            </a:r>
          </a:p>
          <a:p>
            <a:pPr lvl="1"/>
            <a:r>
              <a:rPr lang="en-US" altLang="ko-KR" dirty="0">
                <a:solidFill>
                  <a:srgbClr val="00B050"/>
                </a:solidFill>
                <a:latin typeface="Daytona" panose="020B0604030500040204" pitchFamily="34" charset="0"/>
              </a:rPr>
              <a:t>Resource/Remnants</a:t>
            </a:r>
          </a:p>
          <a:p>
            <a:pPr lvl="1"/>
            <a:r>
              <a:rPr lang="en-US" altLang="ko-KR" dirty="0">
                <a:solidFill>
                  <a:srgbClr val="00B050"/>
                </a:solidFill>
                <a:latin typeface="Daytona" panose="020B0604030500040204" pitchFamily="34" charset="0"/>
              </a:rPr>
              <a:t>Resource/HP</a:t>
            </a:r>
          </a:p>
          <a:p>
            <a:pPr lvl="1"/>
            <a:r>
              <a:rPr lang="en-US" altLang="ko-KR" dirty="0">
                <a:solidFill>
                  <a:srgbClr val="00B050"/>
                </a:solidFill>
                <a:latin typeface="Daytona" panose="020B0604030500040204" pitchFamily="34" charset="0"/>
              </a:rPr>
              <a:t>Scavenge</a:t>
            </a:r>
          </a:p>
          <a:p>
            <a:r>
              <a:rPr lang="en-US" altLang="ko-KR" dirty="0">
                <a:solidFill>
                  <a:srgbClr val="00B050"/>
                </a:solidFill>
                <a:latin typeface="Daytona" panose="020B0604030500040204" pitchFamily="34" charset="0"/>
              </a:rPr>
              <a:t>Link: List of Enemy Entities</a:t>
            </a:r>
          </a:p>
          <a:p>
            <a:r>
              <a:rPr lang="en-US" altLang="ko-KR" dirty="0">
                <a:solidFill>
                  <a:srgbClr val="00B050"/>
                </a:solidFill>
                <a:latin typeface="Daytona" panose="020B0604030500040204" pitchFamily="34" charset="0"/>
              </a:rPr>
              <a:t>Link: List of Instructions</a:t>
            </a:r>
          </a:p>
          <a:p>
            <a:r>
              <a:rPr lang="en-US" altLang="ko-KR" dirty="0">
                <a:solidFill>
                  <a:srgbClr val="00B050"/>
                </a:solidFill>
                <a:latin typeface="Daytona" panose="020B0604030500040204" pitchFamily="34" charset="0"/>
              </a:rPr>
              <a:t>Link: List of Buffs</a:t>
            </a:r>
          </a:p>
          <a:p>
            <a:r>
              <a:rPr lang="en-US" altLang="ko-KR" dirty="0">
                <a:solidFill>
                  <a:srgbClr val="00B050"/>
                </a:solidFill>
                <a:latin typeface="Daytona" panose="020B0604030500040204" pitchFamily="34" charset="0"/>
              </a:rPr>
              <a:t>List of Tiles</a:t>
            </a:r>
          </a:p>
          <a:p>
            <a:r>
              <a:rPr lang="en-US" altLang="ko-KR" dirty="0">
                <a:solidFill>
                  <a:srgbClr val="00B050"/>
                </a:solidFill>
                <a:latin typeface="Daytona" panose="020B0604030500040204" pitchFamily="34" charset="0"/>
              </a:rPr>
              <a:t>List</a:t>
            </a:r>
            <a:r>
              <a:rPr lang="ko-KR" altLang="en-US" dirty="0">
                <a:solidFill>
                  <a:srgbClr val="00B050"/>
                </a:solidFill>
                <a:latin typeface="Daytona" panose="020B0604030500040204" pitchFamily="34" charset="0"/>
              </a:rPr>
              <a:t> </a:t>
            </a:r>
            <a:r>
              <a:rPr lang="en-US" altLang="ko-KR" dirty="0">
                <a:solidFill>
                  <a:srgbClr val="00B050"/>
                </a:solidFill>
                <a:latin typeface="Daytona" panose="020B0604030500040204" pitchFamily="34" charset="0"/>
              </a:rPr>
              <a:t>of Enemies</a:t>
            </a:r>
          </a:p>
          <a:p>
            <a:r>
              <a:rPr lang="en-US" altLang="ko-KR" dirty="0">
                <a:solidFill>
                  <a:srgbClr val="00B050"/>
                </a:solidFill>
                <a:latin typeface="Daytona" panose="020B0604030500040204" pitchFamily="34" charset="0"/>
              </a:rPr>
              <a:t>Victory Condition</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3764521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Buffs</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normAutofit/>
          </a:bodyPr>
          <a:lstStyle/>
          <a:p>
            <a:r>
              <a:rPr lang="en-US" altLang="ko-KR" dirty="0">
                <a:solidFill>
                  <a:srgbClr val="00B050"/>
                </a:solidFill>
              </a:rPr>
              <a:t>Buffs are entity-specific effect lasting for a certain number of turns.</a:t>
            </a:r>
          </a:p>
          <a:p>
            <a:pPr lvl="1"/>
            <a:endParaRPr lang="en-US" altLang="ko-KR" dirty="0">
              <a:solidFill>
                <a:srgbClr val="00B050"/>
              </a:solidFill>
            </a:endParaRPr>
          </a:p>
          <a:p>
            <a:endParaRPr lang="en-US" altLang="ko-KR" dirty="0">
              <a:solidFill>
                <a:srgbClr val="00B050"/>
              </a:solidFill>
            </a:endParaRPr>
          </a:p>
          <a:p>
            <a:endParaRPr lang="en-US" altLang="ko-KR" dirty="0">
              <a:solidFill>
                <a:srgbClr val="00B050"/>
              </a:solidFill>
            </a:endParaRP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1722680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Combat Mechanic : The Pipeline</a:t>
            </a:r>
            <a:endParaRPr lang="ko-KR" altLang="en-US" dirty="0">
              <a:solidFill>
                <a:srgbClr val="00B050"/>
              </a:solidFill>
              <a:latin typeface="Daytona" panose="020B0604030500040204" pitchFamily="34" charset="0"/>
            </a:endParaRPr>
          </a:p>
        </p:txBody>
      </p:sp>
      <p:pic>
        <p:nvPicPr>
          <p:cNvPr id="5" name="그림 4">
            <a:extLst>
              <a:ext uri="{FF2B5EF4-FFF2-40B4-BE49-F238E27FC236}">
                <a16:creationId xmlns:a16="http://schemas.microsoft.com/office/drawing/2014/main" id="{6A8E546F-0072-4D61-AE38-D3196DCD930F}"/>
              </a:ext>
            </a:extLst>
          </p:cNvPr>
          <p:cNvPicPr>
            <a:picLocks noChangeAspect="1"/>
          </p:cNvPicPr>
          <p:nvPr/>
        </p:nvPicPr>
        <p:blipFill>
          <a:blip r:embed="rId2"/>
          <a:stretch>
            <a:fillRect/>
          </a:stretch>
        </p:blipFill>
        <p:spPr>
          <a:xfrm>
            <a:off x="838200" y="2409825"/>
            <a:ext cx="4510616" cy="1558213"/>
          </a:xfrm>
          <a:prstGeom prst="rect">
            <a:avLst/>
          </a:prstGeom>
        </p:spPr>
      </p:pic>
      <p:pic>
        <p:nvPicPr>
          <p:cNvPr id="8" name="그림 7">
            <a:extLst>
              <a:ext uri="{FF2B5EF4-FFF2-40B4-BE49-F238E27FC236}">
                <a16:creationId xmlns:a16="http://schemas.microsoft.com/office/drawing/2014/main" id="{888FAFBA-0A2D-4749-B1DE-7A6FACE604CD}"/>
              </a:ext>
            </a:extLst>
          </p:cNvPr>
          <p:cNvPicPr>
            <a:picLocks noChangeAspect="1"/>
          </p:cNvPicPr>
          <p:nvPr/>
        </p:nvPicPr>
        <p:blipFill>
          <a:blip r:embed="rId3"/>
          <a:stretch>
            <a:fillRect/>
          </a:stretch>
        </p:blipFill>
        <p:spPr>
          <a:xfrm>
            <a:off x="838200" y="4198972"/>
            <a:ext cx="3541244" cy="2166408"/>
          </a:xfrm>
          <a:prstGeom prst="rect">
            <a:avLst/>
          </a:prstGeom>
        </p:spPr>
      </p:pic>
      <p:pic>
        <p:nvPicPr>
          <p:cNvPr id="9" name="그림 8">
            <a:extLst>
              <a:ext uri="{FF2B5EF4-FFF2-40B4-BE49-F238E27FC236}">
                <a16:creationId xmlns:a16="http://schemas.microsoft.com/office/drawing/2014/main" id="{6034F6A5-1DBC-43B8-A1E1-80BEE09A224C}"/>
              </a:ext>
            </a:extLst>
          </p:cNvPr>
          <p:cNvPicPr>
            <a:picLocks noChangeAspect="1"/>
          </p:cNvPicPr>
          <p:nvPr/>
        </p:nvPicPr>
        <p:blipFill rotWithShape="1">
          <a:blip r:embed="rId4"/>
          <a:srcRect l="32639" t="27037" r="30364" b="16543"/>
          <a:stretch/>
        </p:blipFill>
        <p:spPr>
          <a:xfrm>
            <a:off x="6519333" y="2033404"/>
            <a:ext cx="4510616" cy="3869267"/>
          </a:xfrm>
          <a:prstGeom prst="rect">
            <a:avLst/>
          </a:prstGeom>
        </p:spPr>
      </p:pic>
      <p:pic>
        <p:nvPicPr>
          <p:cNvPr id="10" name="그림 9">
            <a:extLst>
              <a:ext uri="{FF2B5EF4-FFF2-40B4-BE49-F238E27FC236}">
                <a16:creationId xmlns:a16="http://schemas.microsoft.com/office/drawing/2014/main" id="{E1547301-ADF9-4D80-87C5-225506AA405A}"/>
              </a:ext>
            </a:extLst>
          </p:cNvPr>
          <p:cNvPicPr>
            <a:picLocks noChangeAspect="1"/>
          </p:cNvPicPr>
          <p:nvPr/>
        </p:nvPicPr>
        <p:blipFill>
          <a:blip r:embed="rId5"/>
          <a:stretch>
            <a:fillRect/>
          </a:stretch>
        </p:blipFill>
        <p:spPr>
          <a:xfrm>
            <a:off x="0" y="6580694"/>
            <a:ext cx="2729437" cy="277306"/>
          </a:xfrm>
          <a:prstGeom prst="rect">
            <a:avLst/>
          </a:prstGeom>
        </p:spPr>
      </p:pic>
    </p:spTree>
    <p:extLst>
      <p:ext uri="{BB962C8B-B14F-4D97-AF65-F5344CB8AC3E}">
        <p14:creationId xmlns:p14="http://schemas.microsoft.com/office/powerpoint/2010/main" val="386903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Combat Mechanic : The Pipeline</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lstStyle/>
          <a:p>
            <a:r>
              <a:rPr lang="en-US" altLang="ko-KR" dirty="0">
                <a:solidFill>
                  <a:srgbClr val="00B050"/>
                </a:solidFill>
                <a:latin typeface="Daytona" panose="020B0604030500040204" pitchFamily="34" charset="0"/>
              </a:rPr>
              <a:t>The pipeline is a queue of symbols. </a:t>
            </a:r>
          </a:p>
          <a:p>
            <a:r>
              <a:rPr lang="en-US" altLang="ko-KR" dirty="0">
                <a:solidFill>
                  <a:srgbClr val="00B050"/>
                </a:solidFill>
                <a:latin typeface="Daytona" panose="020B0604030500040204" pitchFamily="34" charset="0"/>
              </a:rPr>
              <a:t>Whenever the player perform an action, the corresponding symbol is stored in the pipeline. </a:t>
            </a:r>
          </a:p>
          <a:p>
            <a:r>
              <a:rPr lang="en-US" altLang="ko-KR" dirty="0">
                <a:solidFill>
                  <a:srgbClr val="00B050"/>
                </a:solidFill>
                <a:latin typeface="Daytona" panose="020B0604030500040204" pitchFamily="34" charset="0"/>
              </a:rPr>
              <a:t>Players spend symbols according to the instructions they have, performing instruction-specific actions. </a:t>
            </a:r>
          </a:p>
          <a:p>
            <a:r>
              <a:rPr lang="en-US" altLang="ko-KR" dirty="0">
                <a:solidFill>
                  <a:srgbClr val="00B050"/>
                </a:solidFill>
                <a:latin typeface="Daytona" panose="020B0604030500040204" pitchFamily="34" charset="0"/>
              </a:rPr>
              <a:t>Enemies could deter the player performing desired action by pushing symbols into the pipeline.</a:t>
            </a:r>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1039312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Combat Mechanic : The Pipeline</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lstStyle/>
          <a:p>
            <a:r>
              <a:rPr lang="en-US" altLang="ko-KR" dirty="0">
                <a:solidFill>
                  <a:srgbClr val="00B050"/>
                </a:solidFill>
                <a:latin typeface="Daytona" panose="020B0604030500040204" pitchFamily="34" charset="0"/>
              </a:rPr>
              <a:t>Symbols</a:t>
            </a:r>
          </a:p>
          <a:p>
            <a:pPr lvl="1"/>
            <a:r>
              <a:rPr lang="en-US" altLang="ko-KR" dirty="0">
                <a:solidFill>
                  <a:srgbClr val="00B050"/>
                </a:solidFill>
                <a:latin typeface="Daytona" panose="020B0604030500040204" pitchFamily="34" charset="0"/>
              </a:rPr>
              <a:t>Wait(W)</a:t>
            </a:r>
          </a:p>
          <a:p>
            <a:pPr lvl="1"/>
            <a:r>
              <a:rPr lang="en-US" altLang="ko-KR" dirty="0">
                <a:solidFill>
                  <a:srgbClr val="00B050"/>
                </a:solidFill>
                <a:latin typeface="Daytona" panose="020B0604030500040204" pitchFamily="34" charset="0"/>
              </a:rPr>
              <a:t>Rotate(R)</a:t>
            </a:r>
          </a:p>
          <a:p>
            <a:pPr lvl="1"/>
            <a:r>
              <a:rPr lang="en-US" altLang="ko-KR" dirty="0">
                <a:solidFill>
                  <a:srgbClr val="00B050"/>
                </a:solidFill>
                <a:latin typeface="Daytona" panose="020B0604030500040204" pitchFamily="34" charset="0"/>
              </a:rPr>
              <a:t>Move(V)</a:t>
            </a:r>
          </a:p>
          <a:p>
            <a:pPr lvl="1"/>
            <a:r>
              <a:rPr lang="en-US" altLang="ko-KR" dirty="0">
                <a:solidFill>
                  <a:srgbClr val="00B050"/>
                </a:solidFill>
                <a:latin typeface="Daytona" panose="020B0604030500040204" pitchFamily="34" charset="0"/>
              </a:rPr>
              <a:t>Melee Attack(M)</a:t>
            </a:r>
          </a:p>
          <a:p>
            <a:pPr lvl="1"/>
            <a:r>
              <a:rPr lang="en-US" altLang="ko-KR" dirty="0">
                <a:solidFill>
                  <a:srgbClr val="00B050"/>
                </a:solidFill>
                <a:latin typeface="Daytona" panose="020B0604030500040204" pitchFamily="34" charset="0"/>
              </a:rPr>
              <a:t>Ranged Attack(A)</a:t>
            </a:r>
          </a:p>
          <a:p>
            <a:pPr lvl="1"/>
            <a:r>
              <a:rPr lang="en-US" altLang="ko-KR" dirty="0">
                <a:solidFill>
                  <a:srgbClr val="00B050"/>
                </a:solidFill>
                <a:latin typeface="Daytona" panose="020B0604030500040204" pitchFamily="34" charset="0"/>
              </a:rPr>
              <a:t>Defense(D)</a:t>
            </a:r>
          </a:p>
          <a:p>
            <a:pPr lvl="1"/>
            <a:r>
              <a:rPr lang="en-US" altLang="ko-KR" dirty="0">
                <a:solidFill>
                  <a:srgbClr val="00B050"/>
                </a:solidFill>
                <a:latin typeface="Daytona" panose="020B0604030500040204" pitchFamily="34" charset="0"/>
              </a:rPr>
              <a:t>Control(C)</a:t>
            </a:r>
          </a:p>
          <a:p>
            <a:r>
              <a:rPr lang="en-US" altLang="ko-KR" dirty="0">
                <a:solidFill>
                  <a:srgbClr val="00B050"/>
                </a:solidFill>
                <a:latin typeface="Daytona" panose="020B0604030500040204" pitchFamily="34" charset="0"/>
              </a:rPr>
              <a:t>Manually Performed Actions</a:t>
            </a:r>
          </a:p>
          <a:p>
            <a:pPr lvl="1"/>
            <a:r>
              <a:rPr lang="en-US" altLang="ko-KR" dirty="0">
                <a:solidFill>
                  <a:srgbClr val="00B050"/>
                </a:solidFill>
                <a:latin typeface="Daytona" panose="020B0604030500040204" pitchFamily="34" charset="0"/>
              </a:rPr>
              <a:t>Wait(Default: .), Move(Default: space), Rotate(Default: arrows)</a:t>
            </a: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1119280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Instructions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lnSpcReduction="10000"/>
          </a:bodyPr>
          <a:lstStyle/>
          <a:p>
            <a:r>
              <a:rPr lang="en-US" altLang="ko-KR" dirty="0">
                <a:solidFill>
                  <a:srgbClr val="00B050"/>
                </a:solidFill>
                <a:latin typeface="Daytona" panose="020B0604030500040204" pitchFamily="34" charset="0"/>
              </a:rPr>
              <a:t>Each instruction is coded in 2-6 symbols.</a:t>
            </a:r>
          </a:p>
          <a:p>
            <a:r>
              <a:rPr lang="en-US" altLang="ko-KR" dirty="0">
                <a:solidFill>
                  <a:srgbClr val="00B050"/>
                </a:solidFill>
                <a:latin typeface="Daytona" panose="020B0604030500040204" pitchFamily="34" charset="0"/>
              </a:rPr>
              <a:t>Instruction is executed whenever the pipeline has corresponding sequence of symbols, consuming the symbols(but there is execution priority between instructions).</a:t>
            </a:r>
          </a:p>
          <a:p>
            <a:r>
              <a:rPr lang="en-US" altLang="ko-KR" dirty="0">
                <a:solidFill>
                  <a:srgbClr val="00B050"/>
                </a:solidFill>
                <a:latin typeface="Daytona" panose="020B0604030500040204" pitchFamily="34" charset="0"/>
              </a:rPr>
              <a:t>Instructions could move or rotate entities, attack, cast buff/</a:t>
            </a:r>
            <a:r>
              <a:rPr lang="en-US" altLang="ko-KR" dirty="0" err="1">
                <a:solidFill>
                  <a:srgbClr val="00B050"/>
                </a:solidFill>
                <a:latin typeface="Daytona" panose="020B0604030500040204" pitchFamily="34" charset="0"/>
              </a:rPr>
              <a:t>debuffs</a:t>
            </a:r>
            <a:r>
              <a:rPr lang="en-US" altLang="ko-KR" dirty="0">
                <a:solidFill>
                  <a:srgbClr val="00B050"/>
                </a:solidFill>
                <a:latin typeface="Daytona" panose="020B0604030500040204" pitchFamily="34" charset="0"/>
              </a:rPr>
              <a:t>.</a:t>
            </a:r>
          </a:p>
          <a:p>
            <a:r>
              <a:rPr lang="en-US" altLang="ko-KR" dirty="0">
                <a:solidFill>
                  <a:srgbClr val="00B050"/>
                </a:solidFill>
                <a:latin typeface="Daytona" panose="020B0604030500040204" pitchFamily="34" charset="0"/>
              </a:rPr>
              <a:t>Instructions consume energy and time.</a:t>
            </a:r>
          </a:p>
          <a:p>
            <a:r>
              <a:rPr lang="en-US" altLang="ko-KR" dirty="0">
                <a:solidFill>
                  <a:srgbClr val="00B050"/>
                </a:solidFill>
                <a:latin typeface="Daytona" panose="020B0604030500040204" pitchFamily="34" charset="0"/>
              </a:rPr>
              <a:t>Instructions could also add symbols to the pipeline, enabling consecutive execution of multiple instructions.</a:t>
            </a: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146916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Instructions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Player can carry up to 8 instructions. Cannot add more instructions when full.</a:t>
            </a:r>
          </a:p>
          <a:p>
            <a:r>
              <a:rPr lang="en-US" altLang="ko-KR" dirty="0">
                <a:solidFill>
                  <a:srgbClr val="00B050"/>
                </a:solidFill>
                <a:latin typeface="Daytona" panose="020B0604030500040204" pitchFamily="34" charset="0"/>
              </a:rPr>
              <a:t>Player’s instructions are ordered in execution priority.</a:t>
            </a:r>
          </a:p>
          <a:p>
            <a:r>
              <a:rPr lang="en-US" altLang="ko-KR" dirty="0">
                <a:solidFill>
                  <a:srgbClr val="00B050"/>
                </a:solidFill>
                <a:latin typeface="Daytona" panose="020B0604030500040204" pitchFamily="34" charset="0"/>
              </a:rPr>
              <a:t>Newly added instructions are added at the end of the execution order.</a:t>
            </a:r>
          </a:p>
          <a:p>
            <a:r>
              <a:rPr lang="en-US" altLang="ko-KR" dirty="0">
                <a:solidFill>
                  <a:srgbClr val="00B050"/>
                </a:solidFill>
                <a:latin typeface="Daytona" panose="020B0604030500040204" pitchFamily="34" charset="0"/>
              </a:rPr>
              <a:t>When an instruction is deleted, all instructions behind it move forward one in execution order.</a:t>
            </a: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2551304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Instructions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Example set of instructions(descending order): </a:t>
            </a:r>
          </a:p>
          <a:p>
            <a:pPr lvl="1"/>
            <a:r>
              <a:rPr lang="en-US" altLang="ko-KR" dirty="0">
                <a:solidFill>
                  <a:srgbClr val="00B050"/>
                </a:solidFill>
                <a:latin typeface="Daytona" panose="020B0604030500040204" pitchFamily="34" charset="0"/>
              </a:rPr>
              <a:t>Disintegrate: WRW </a:t>
            </a:r>
            <a:r>
              <a:rPr lang="en-US" altLang="ko-KR" dirty="0">
                <a:solidFill>
                  <a:srgbClr val="00B050"/>
                </a:solidFill>
                <a:latin typeface="Daytona" panose="020B0604030500040204" pitchFamily="34" charset="0"/>
                <a:sym typeface="Wingdings" panose="05000000000000000000" pitchFamily="2" charset="2"/>
              </a:rPr>
              <a:t> Range Attack, push A</a:t>
            </a:r>
          </a:p>
          <a:p>
            <a:pPr lvl="1"/>
            <a:r>
              <a:rPr lang="en-US" altLang="ko-KR" dirty="0">
                <a:solidFill>
                  <a:srgbClr val="00B050"/>
                </a:solidFill>
                <a:latin typeface="Daytona" panose="020B0604030500040204" pitchFamily="34" charset="0"/>
                <a:sym typeface="Wingdings" panose="05000000000000000000" pitchFamily="2" charset="2"/>
              </a:rPr>
              <a:t>Retract: WA  Move backward, push V</a:t>
            </a:r>
          </a:p>
          <a:p>
            <a:pPr lvl="1"/>
            <a:r>
              <a:rPr lang="en-US" altLang="ko-KR" dirty="0">
                <a:solidFill>
                  <a:srgbClr val="00B050"/>
                </a:solidFill>
                <a:latin typeface="Daytona" panose="020B0604030500040204" pitchFamily="34" charset="0"/>
                <a:sym typeface="Wingdings" panose="05000000000000000000" pitchFamily="2" charset="2"/>
              </a:rPr>
              <a:t>Traceback: WV  Rotate 180 degrees, push R</a:t>
            </a:r>
          </a:p>
          <a:p>
            <a:pPr lvl="1"/>
            <a:r>
              <a:rPr lang="en-US" altLang="ko-KR" dirty="0">
                <a:solidFill>
                  <a:srgbClr val="00B050"/>
                </a:solidFill>
                <a:latin typeface="Daytona" panose="020B0604030500040204" pitchFamily="34" charset="0"/>
                <a:sym typeface="Wingdings" panose="05000000000000000000" pitchFamily="2" charset="2"/>
              </a:rPr>
              <a:t>Conversion: RRR  Gain speed buff.</a:t>
            </a:r>
          </a:p>
          <a:p>
            <a:r>
              <a:rPr lang="en-US" altLang="ko-KR" dirty="0">
                <a:solidFill>
                  <a:srgbClr val="00B050"/>
                </a:solidFill>
                <a:latin typeface="Daytona" panose="020B0604030500040204" pitchFamily="34" charset="0"/>
                <a:sym typeface="Wingdings" panose="05000000000000000000" pitchFamily="2" charset="2"/>
              </a:rPr>
              <a:t>Player type RWWWRW.</a:t>
            </a:r>
          </a:p>
          <a:p>
            <a:r>
              <a:rPr lang="en-US" altLang="ko-KR" dirty="0">
                <a:solidFill>
                  <a:srgbClr val="00B050"/>
                </a:solidFill>
                <a:latin typeface="Daytona" panose="020B0604030500040204" pitchFamily="34" charset="0"/>
                <a:sym typeface="Wingdings" panose="05000000000000000000" pitchFamily="2" charset="2"/>
              </a:rPr>
              <a:t>Disintegrate, Retract, Traceback, Conversion.</a:t>
            </a:r>
          </a:p>
          <a:p>
            <a:pPr lvl="1"/>
            <a:endParaRPr lang="en-US" altLang="ko-KR" dirty="0">
              <a:solidFill>
                <a:srgbClr val="00B050"/>
              </a:solidFill>
              <a:latin typeface="Daytona" panose="020B0604030500040204" pitchFamily="34" charset="0"/>
            </a:endParaRP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3414354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CF) </a:t>
            </a:r>
            <a:r>
              <a:rPr lang="en-US" altLang="ko-KR" dirty="0" err="1">
                <a:solidFill>
                  <a:srgbClr val="00B050"/>
                </a:solidFill>
                <a:latin typeface="Daytona" panose="020B0604030500040204" pitchFamily="34" charset="0"/>
              </a:rPr>
              <a:t>Resemblence</a:t>
            </a:r>
            <a:r>
              <a:rPr lang="en-US" altLang="ko-KR" dirty="0">
                <a:solidFill>
                  <a:srgbClr val="00B050"/>
                </a:solidFill>
                <a:latin typeface="Daytona" panose="020B0604030500040204" pitchFamily="34" charset="0"/>
              </a:rPr>
              <a:t> with CPU pipeline</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sym typeface="Wingdings" panose="05000000000000000000" pitchFamily="2" charset="2"/>
              </a:rPr>
              <a:t>The pipeline == Program</a:t>
            </a:r>
          </a:p>
          <a:p>
            <a:r>
              <a:rPr lang="en-US" altLang="ko-KR" dirty="0">
                <a:solidFill>
                  <a:srgbClr val="00B050"/>
                </a:solidFill>
                <a:latin typeface="Daytona" panose="020B0604030500040204" pitchFamily="34" charset="0"/>
                <a:sym typeface="Wingdings" panose="05000000000000000000" pitchFamily="2" charset="2"/>
              </a:rPr>
              <a:t>Instruction Set </a:t>
            </a:r>
          </a:p>
          <a:p>
            <a:r>
              <a:rPr lang="en-US" altLang="ko-KR" dirty="0">
                <a:solidFill>
                  <a:srgbClr val="00B050"/>
                </a:solidFill>
                <a:latin typeface="Daytona" panose="020B0604030500040204" pitchFamily="34" charset="0"/>
                <a:sym typeface="Wingdings" panose="05000000000000000000" pitchFamily="2" charset="2"/>
              </a:rPr>
              <a:t>After a full execution, multiple instructions have been executed.</a:t>
            </a:r>
          </a:p>
          <a:p>
            <a:r>
              <a:rPr lang="en-US" altLang="ko-KR" dirty="0">
                <a:solidFill>
                  <a:srgbClr val="00B050"/>
                </a:solidFill>
                <a:latin typeface="Daytona" panose="020B0604030500040204" pitchFamily="34" charset="0"/>
                <a:sym typeface="Wingdings" panose="05000000000000000000" pitchFamily="2" charset="2"/>
              </a:rPr>
              <a:t>Bubble</a:t>
            </a:r>
          </a:p>
          <a:p>
            <a:r>
              <a:rPr lang="en-US" altLang="ko-KR" dirty="0">
                <a:solidFill>
                  <a:srgbClr val="00B050"/>
                </a:solidFill>
                <a:latin typeface="Daytona" panose="020B0604030500040204" pitchFamily="34" charset="0"/>
                <a:sym typeface="Wingdings" panose="05000000000000000000" pitchFamily="2" charset="2"/>
              </a:rPr>
              <a:t>Flow Dependency, Control Hazard.</a:t>
            </a:r>
          </a:p>
          <a:p>
            <a:pPr lvl="1"/>
            <a:endParaRPr lang="en-US" altLang="ko-KR" dirty="0">
              <a:solidFill>
                <a:srgbClr val="00B050"/>
              </a:solidFill>
              <a:latin typeface="Daytona" panose="020B0604030500040204" pitchFamily="34" charset="0"/>
              <a:sym typeface="Wingdings" panose="05000000000000000000" pitchFamily="2" charset="2"/>
            </a:endParaRPr>
          </a:p>
          <a:p>
            <a:pPr lvl="1"/>
            <a:endParaRPr lang="en-US" altLang="ko-KR" dirty="0">
              <a:solidFill>
                <a:srgbClr val="00B050"/>
              </a:solidFill>
              <a:latin typeface="Daytona" panose="020B0604030500040204" pitchFamily="34" charset="0"/>
            </a:endParaRP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602101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Enemy AI</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Enemy AI is hard for players to anticipate, because</a:t>
            </a:r>
          </a:p>
          <a:p>
            <a:pPr lvl="1"/>
            <a:r>
              <a:rPr lang="en-US" altLang="ko-KR" dirty="0">
                <a:solidFill>
                  <a:srgbClr val="00B050"/>
                </a:solidFill>
                <a:latin typeface="Daytona" panose="020B0604030500040204" pitchFamily="34" charset="0"/>
                <a:sym typeface="Wingdings" panose="05000000000000000000" pitchFamily="2" charset="2"/>
              </a:rPr>
              <a:t>It could see stuffs players could not see, and move accordingly.</a:t>
            </a:r>
          </a:p>
          <a:p>
            <a:pPr lvl="1"/>
            <a:r>
              <a:rPr lang="en-US" altLang="ko-KR" dirty="0">
                <a:solidFill>
                  <a:srgbClr val="00B050"/>
                </a:solidFill>
                <a:latin typeface="Daytona" panose="020B0604030500040204" pitchFamily="34" charset="0"/>
              </a:rPr>
              <a:t>It interacts with other Entities.</a:t>
            </a: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3700936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Spawning</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Enemies are naturally spawned at </a:t>
            </a:r>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a:t>
            </a:r>
          </a:p>
          <a:p>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 spawn only one type of enemy, spawning rate by the enemy its spawning.</a:t>
            </a:r>
          </a:p>
          <a:p>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 are generated with </a:t>
            </a:r>
            <a:r>
              <a:rPr lang="en-US" altLang="ko-KR" dirty="0" err="1">
                <a:solidFill>
                  <a:srgbClr val="00B050"/>
                </a:solidFill>
                <a:latin typeface="Daytona" panose="020B0604030500040204" pitchFamily="34" charset="0"/>
              </a:rPr>
              <a:t>worldgen</a:t>
            </a:r>
            <a:r>
              <a:rPr lang="en-US" altLang="ko-KR" dirty="0">
                <a:solidFill>
                  <a:srgbClr val="00B050"/>
                </a:solidFill>
                <a:latin typeface="Daytona" panose="020B0604030500040204" pitchFamily="34" charset="0"/>
              </a:rPr>
              <a:t>, typically at dead ends.</a:t>
            </a:r>
          </a:p>
          <a:p>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 farther from the Generator spawns harder enemies.</a:t>
            </a:r>
          </a:p>
        </p:txBody>
      </p:sp>
    </p:spTree>
    <p:extLst>
      <p:ext uri="{BB962C8B-B14F-4D97-AF65-F5344CB8AC3E}">
        <p14:creationId xmlns:p14="http://schemas.microsoft.com/office/powerpoint/2010/main" val="283176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Introduction</a:t>
            </a:r>
            <a:endParaRPr lang="ko-KR" altLang="en-US" dirty="0">
              <a:solidFill>
                <a:srgbClr val="00B050"/>
              </a:solidFill>
              <a:latin typeface="Daytona" panose="020B0604030500040204" pitchFamily="34" charset="0"/>
            </a:endParaRPr>
          </a:p>
        </p:txBody>
      </p:sp>
      <p:pic>
        <p:nvPicPr>
          <p:cNvPr id="9" name="그림 8">
            <a:extLst>
              <a:ext uri="{FF2B5EF4-FFF2-40B4-BE49-F238E27FC236}">
                <a16:creationId xmlns:a16="http://schemas.microsoft.com/office/drawing/2014/main" id="{5B21A23F-A97F-45B6-937D-A656AE9B3F69}"/>
              </a:ext>
            </a:extLst>
          </p:cNvPr>
          <p:cNvPicPr>
            <a:picLocks noChangeAspect="1"/>
          </p:cNvPicPr>
          <p:nvPr/>
        </p:nvPicPr>
        <p:blipFill>
          <a:blip r:embed="rId2"/>
          <a:stretch>
            <a:fillRect/>
          </a:stretch>
        </p:blipFill>
        <p:spPr>
          <a:xfrm>
            <a:off x="0" y="6580694"/>
            <a:ext cx="2729437" cy="277306"/>
          </a:xfrm>
          <a:prstGeom prst="rect">
            <a:avLst/>
          </a:prstGeom>
        </p:spPr>
      </p:pic>
      <p:sp>
        <p:nvSpPr>
          <p:cNvPr id="4" name="내용 개체 틀 3">
            <a:extLst>
              <a:ext uri="{FF2B5EF4-FFF2-40B4-BE49-F238E27FC236}">
                <a16:creationId xmlns:a16="http://schemas.microsoft.com/office/drawing/2014/main" id="{A5E80235-D67A-4497-924E-9E98AA00E731}"/>
              </a:ext>
            </a:extLst>
          </p:cNvPr>
          <p:cNvSpPr>
            <a:spLocks noGrp="1"/>
          </p:cNvSpPr>
          <p:nvPr>
            <p:ph idx="1"/>
          </p:nvPr>
        </p:nvSpPr>
        <p:spPr/>
        <p:txBody>
          <a:bodyPr/>
          <a:lstStyle/>
          <a:p>
            <a:r>
              <a:rPr lang="en-US" altLang="ko-KR" dirty="0">
                <a:solidFill>
                  <a:srgbClr val="00B050"/>
                </a:solidFill>
                <a:latin typeface="Daytona" panose="020B0604030500040204" pitchFamily="34" charset="0"/>
              </a:rPr>
              <a:t>Pipeline Dreams is a 3D Grid-Turn-Based Roguelike.</a:t>
            </a:r>
          </a:p>
          <a:p>
            <a:r>
              <a:rPr lang="en-US" altLang="ko-KR" dirty="0">
                <a:solidFill>
                  <a:srgbClr val="00B050"/>
                </a:solidFill>
                <a:latin typeface="Daytona" panose="020B0604030500040204" pitchFamily="34" charset="0"/>
              </a:rPr>
              <a:t>The player is a robot which suddenly became self-aware in the middle of what remains of a technologically advanced civilization. You venture through the immense underground network which survived the apocalypse. Unfortunately, the creatures living in it don’t seem so friendly.</a:t>
            </a: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3648837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Spawning</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Each </a:t>
            </a:r>
            <a:r>
              <a:rPr lang="en-US" altLang="ko-KR" dirty="0" err="1">
                <a:solidFill>
                  <a:srgbClr val="00B050"/>
                </a:solidFill>
                <a:latin typeface="Daytona" panose="020B0604030500040204" pitchFamily="34" charset="0"/>
              </a:rPr>
              <a:t>spawner</a:t>
            </a:r>
            <a:r>
              <a:rPr lang="en-US" altLang="ko-KR" dirty="0">
                <a:solidFill>
                  <a:srgbClr val="00B050"/>
                </a:solidFill>
                <a:latin typeface="Daytona" panose="020B0604030500040204" pitchFamily="34" charset="0"/>
              </a:rPr>
              <a:t> has material reserve.</a:t>
            </a:r>
          </a:p>
          <a:p>
            <a:r>
              <a:rPr lang="en-US" altLang="ko-KR" dirty="0">
                <a:solidFill>
                  <a:srgbClr val="00B050"/>
                </a:solidFill>
                <a:latin typeface="Daytona" panose="020B0604030500040204" pitchFamily="34" charset="0"/>
              </a:rPr>
              <a:t>Each enemy costs materials.</a:t>
            </a:r>
          </a:p>
          <a:p>
            <a:r>
              <a:rPr lang="en-US" altLang="ko-KR" dirty="0">
                <a:solidFill>
                  <a:srgbClr val="00B050"/>
                </a:solidFill>
                <a:latin typeface="Daytona" panose="020B0604030500040204" pitchFamily="34" charset="0"/>
              </a:rPr>
              <a:t>Harder enemy costs more materials.</a:t>
            </a:r>
          </a:p>
          <a:p>
            <a:r>
              <a:rPr lang="en-US" altLang="ko-KR" dirty="0" err="1">
                <a:solidFill>
                  <a:srgbClr val="00B050"/>
                </a:solidFill>
                <a:latin typeface="Daytona" panose="020B0604030500040204" pitchFamily="34" charset="0"/>
              </a:rPr>
              <a:t>Spanwers</a:t>
            </a:r>
            <a:r>
              <a:rPr lang="en-US" altLang="ko-KR" dirty="0">
                <a:solidFill>
                  <a:srgbClr val="00B050"/>
                </a:solidFill>
                <a:latin typeface="Daytona" panose="020B0604030500040204" pitchFamily="34" charset="0"/>
              </a:rPr>
              <a:t> spawn only when they have enough materials. </a:t>
            </a:r>
          </a:p>
        </p:txBody>
      </p:sp>
    </p:spTree>
    <p:extLst>
      <p:ext uri="{BB962C8B-B14F-4D97-AF65-F5344CB8AC3E}">
        <p14:creationId xmlns:p14="http://schemas.microsoft.com/office/powerpoint/2010/main" val="1827702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Waves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When a wave starts, a combination of </a:t>
            </a:r>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 is chosen. The chosen </a:t>
            </a:r>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 spawn enemies with increased rate.</a:t>
            </a:r>
          </a:p>
          <a:p>
            <a:r>
              <a:rPr lang="en-US" altLang="ko-KR" dirty="0">
                <a:solidFill>
                  <a:srgbClr val="00B050"/>
                </a:solidFill>
                <a:latin typeface="Daytona" panose="020B0604030500040204" pitchFamily="34" charset="0"/>
              </a:rPr>
              <a:t>Enemies move toward the Generator when the population density is above threshold.</a:t>
            </a:r>
          </a:p>
          <a:p>
            <a:r>
              <a:rPr lang="en-US" altLang="ko-KR" dirty="0">
                <a:solidFill>
                  <a:srgbClr val="00B050"/>
                </a:solidFill>
                <a:latin typeface="Daytona" panose="020B0604030500040204" pitchFamily="34" charset="0"/>
              </a:rPr>
              <a:t>As the game progresses, farther spawning areas are chosen. Increasing difficulty over time, harder to stop the wave, and harder to predict when the wave will arrive.</a:t>
            </a:r>
          </a:p>
        </p:txBody>
      </p:sp>
    </p:spTree>
    <p:extLst>
      <p:ext uri="{BB962C8B-B14F-4D97-AF65-F5344CB8AC3E}">
        <p14:creationId xmlns:p14="http://schemas.microsoft.com/office/powerpoint/2010/main" val="915158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Resource/Energy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Energy is spent when player moving, rotating, executing instructions.</a:t>
            </a:r>
          </a:p>
          <a:p>
            <a:r>
              <a:rPr lang="en-US" altLang="ko-KR" dirty="0">
                <a:solidFill>
                  <a:srgbClr val="00B050"/>
                </a:solidFill>
                <a:latin typeface="Daytona" panose="020B0604030500040204" pitchFamily="34" charset="0"/>
              </a:rPr>
              <a:t>Energy is charged over time as long as the Generator is on. Player need not to be close to the Generator.</a:t>
            </a:r>
          </a:p>
          <a:p>
            <a:r>
              <a:rPr lang="en-US" altLang="ko-KR" dirty="0">
                <a:solidFill>
                  <a:srgbClr val="00B050"/>
                </a:solidFill>
                <a:latin typeface="Daytona" panose="020B0604030500040204" pitchFamily="34" charset="0"/>
              </a:rPr>
              <a:t>Player could carry limited amount of Energy. The overflow is wasted.</a:t>
            </a:r>
          </a:p>
          <a:p>
            <a:r>
              <a:rPr lang="en-US" altLang="ko-KR" dirty="0">
                <a:solidFill>
                  <a:srgbClr val="00B050"/>
                </a:solidFill>
                <a:latin typeface="Daytona" panose="020B0604030500040204" pitchFamily="34" charset="0"/>
              </a:rPr>
              <a:t>When Player is out of Energy, Game Over.</a:t>
            </a:r>
          </a:p>
        </p:txBody>
      </p:sp>
    </p:spTree>
    <p:extLst>
      <p:ext uri="{BB962C8B-B14F-4D97-AF65-F5344CB8AC3E}">
        <p14:creationId xmlns:p14="http://schemas.microsoft.com/office/powerpoint/2010/main" val="3310273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Resource/Remnant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Player collects remnant by killing enemies.</a:t>
            </a:r>
          </a:p>
          <a:p>
            <a:r>
              <a:rPr lang="en-US" altLang="ko-KR" dirty="0">
                <a:solidFill>
                  <a:srgbClr val="00B050"/>
                </a:solidFill>
                <a:latin typeface="Daytona" panose="020B0604030500040204" pitchFamily="34" charset="0"/>
              </a:rPr>
              <a:t>Harder enemies drop more remnants.</a:t>
            </a:r>
          </a:p>
          <a:p>
            <a:r>
              <a:rPr lang="en-US" altLang="ko-KR" dirty="0">
                <a:solidFill>
                  <a:srgbClr val="00B050"/>
                </a:solidFill>
                <a:latin typeface="Daytona" panose="020B0604030500040204" pitchFamily="34" charset="0"/>
              </a:rPr>
              <a:t>Large remnant </a:t>
            </a:r>
            <a:r>
              <a:rPr lang="en-US" altLang="ko-KR" dirty="0" err="1">
                <a:solidFill>
                  <a:srgbClr val="00B050"/>
                </a:solidFill>
                <a:latin typeface="Daytona" panose="020B0604030500040204" pitchFamily="34" charset="0"/>
              </a:rPr>
              <a:t>resoviors</a:t>
            </a:r>
            <a:r>
              <a:rPr lang="en-US" altLang="ko-KR" dirty="0">
                <a:solidFill>
                  <a:srgbClr val="00B050"/>
                </a:solidFill>
                <a:latin typeface="Daytona" panose="020B0604030500040204" pitchFamily="34" charset="0"/>
              </a:rPr>
              <a:t> are also generated in map, player could go and collect.</a:t>
            </a:r>
          </a:p>
          <a:p>
            <a:r>
              <a:rPr lang="en-US" altLang="ko-KR" dirty="0">
                <a:solidFill>
                  <a:srgbClr val="00B050"/>
                </a:solidFill>
                <a:latin typeface="Daytona" panose="020B0604030500040204" pitchFamily="34" charset="0"/>
              </a:rPr>
              <a:t>Carrying remnants makes player slow.</a:t>
            </a:r>
          </a:p>
          <a:p>
            <a:pPr lvl="1"/>
            <a:r>
              <a:rPr lang="en-US" altLang="ko-KR" dirty="0">
                <a:solidFill>
                  <a:srgbClr val="00B050"/>
                </a:solidFill>
                <a:latin typeface="Daytona" panose="020B0604030500040204" pitchFamily="34" charset="0"/>
              </a:rPr>
              <a:t>There is a capacity that player could carry. Above that capacity, player’s movement speed decreases linearly.</a:t>
            </a:r>
          </a:p>
        </p:txBody>
      </p:sp>
    </p:spTree>
    <p:extLst>
      <p:ext uri="{BB962C8B-B14F-4D97-AF65-F5344CB8AC3E}">
        <p14:creationId xmlns:p14="http://schemas.microsoft.com/office/powerpoint/2010/main" val="2006242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Resource/</a:t>
            </a:r>
            <a:r>
              <a:rPr lang="en-US" altLang="ko-KR" dirty="0" err="1">
                <a:solidFill>
                  <a:srgbClr val="00B050"/>
                </a:solidFill>
                <a:latin typeface="Daytona" panose="020B0604030500040204" pitchFamily="34" charset="0"/>
              </a:rPr>
              <a:t>Matarial</a:t>
            </a:r>
            <a:r>
              <a:rPr lang="en-US" altLang="ko-KR" dirty="0">
                <a:solidFill>
                  <a:srgbClr val="00B050"/>
                </a:solidFill>
                <a:latin typeface="Daytona" panose="020B0604030500040204" pitchFamily="34" charset="0"/>
              </a:rPr>
              <a:t> Cycle</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The total amount of materials is preserved, but energy is spent to process materials.</a:t>
            </a:r>
          </a:p>
          <a:p>
            <a:r>
              <a:rPr lang="en-US" altLang="ko-KR" dirty="0">
                <a:solidFill>
                  <a:srgbClr val="00B050"/>
                </a:solidFill>
                <a:latin typeface="Daytona" panose="020B0604030500040204" pitchFamily="34" charset="0"/>
              </a:rPr>
              <a:t>Each </a:t>
            </a:r>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 are given </a:t>
            </a:r>
            <a:r>
              <a:rPr lang="en-US" altLang="ko-KR" dirty="0" err="1">
                <a:solidFill>
                  <a:srgbClr val="00B050"/>
                </a:solidFill>
                <a:latin typeface="Daytona" panose="020B0604030500040204" pitchFamily="34" charset="0"/>
              </a:rPr>
              <a:t>matarials</a:t>
            </a:r>
            <a:r>
              <a:rPr lang="en-US" altLang="ko-KR" dirty="0">
                <a:solidFill>
                  <a:srgbClr val="00B050"/>
                </a:solidFill>
                <a:latin typeface="Daytona" panose="020B0604030500040204" pitchFamily="34" charset="0"/>
              </a:rPr>
              <a:t> at </a:t>
            </a:r>
            <a:r>
              <a:rPr lang="en-US" altLang="ko-KR" dirty="0" err="1">
                <a:solidFill>
                  <a:srgbClr val="00B050"/>
                </a:solidFill>
                <a:latin typeface="Daytona" panose="020B0604030500040204" pitchFamily="34" charset="0"/>
              </a:rPr>
              <a:t>mapgen</a:t>
            </a:r>
            <a:r>
              <a:rPr lang="en-US" altLang="ko-KR" dirty="0">
                <a:solidFill>
                  <a:srgbClr val="00B050"/>
                </a:solidFill>
                <a:latin typeface="Daytona" panose="020B0604030500040204" pitchFamily="34" charset="0"/>
              </a:rPr>
              <a:t>. </a:t>
            </a:r>
          </a:p>
          <a:p>
            <a:r>
              <a:rPr lang="en-US" altLang="ko-KR" dirty="0">
                <a:solidFill>
                  <a:srgbClr val="00B050"/>
                </a:solidFill>
                <a:latin typeface="Daytona" panose="020B0604030500040204" pitchFamily="34" charset="0"/>
              </a:rPr>
              <a:t>Each </a:t>
            </a:r>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 spawns enemy as far as they have enough materials.</a:t>
            </a:r>
          </a:p>
          <a:p>
            <a:r>
              <a:rPr lang="en-US" altLang="ko-KR" dirty="0">
                <a:solidFill>
                  <a:srgbClr val="00B050"/>
                </a:solidFill>
                <a:latin typeface="Daytona" panose="020B0604030500040204" pitchFamily="34" charset="0"/>
              </a:rPr>
              <a:t>Player harvest some of the material spent to spawn enemy; the rest returns to </a:t>
            </a:r>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a:t>
            </a:r>
          </a:p>
          <a:p>
            <a:r>
              <a:rPr lang="en-US" altLang="ko-KR" dirty="0">
                <a:solidFill>
                  <a:srgbClr val="00B050"/>
                </a:solidFill>
                <a:latin typeface="Daytona" panose="020B0604030500040204" pitchFamily="34" charset="0"/>
              </a:rPr>
              <a:t>When materials are burnt in The Generator, they return to </a:t>
            </a:r>
            <a:r>
              <a:rPr lang="en-US" altLang="ko-KR" dirty="0" err="1">
                <a:solidFill>
                  <a:srgbClr val="00B050"/>
                </a:solidFill>
                <a:latin typeface="Daytona" panose="020B0604030500040204" pitchFamily="34" charset="0"/>
              </a:rPr>
              <a:t>spawners</a:t>
            </a:r>
            <a:r>
              <a:rPr lang="en-US" altLang="ko-KR" dirty="0">
                <a:solidFill>
                  <a:srgbClr val="00B050"/>
                </a:solidFill>
                <a:latin typeface="Daytona" panose="020B0604030500040204" pitchFamily="34" charset="0"/>
              </a:rPr>
              <a:t>, distributed equally.</a:t>
            </a:r>
          </a:p>
        </p:txBody>
      </p:sp>
    </p:spTree>
    <p:extLst>
      <p:ext uri="{BB962C8B-B14F-4D97-AF65-F5344CB8AC3E}">
        <p14:creationId xmlns:p14="http://schemas.microsoft.com/office/powerpoint/2010/main" val="3280183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Resource/Utilizing </a:t>
            </a:r>
            <a:r>
              <a:rPr lang="en-US" altLang="ko-KR" dirty="0" err="1">
                <a:solidFill>
                  <a:srgbClr val="00B050"/>
                </a:solidFill>
                <a:latin typeface="Daytona" panose="020B0604030500040204" pitchFamily="34" charset="0"/>
              </a:rPr>
              <a:t>Matarial</a:t>
            </a:r>
            <a:r>
              <a:rPr lang="en-US" altLang="ko-KR" dirty="0">
                <a:solidFill>
                  <a:srgbClr val="00B050"/>
                </a:solidFill>
                <a:latin typeface="Daytona" panose="020B0604030500040204" pitchFamily="34" charset="0"/>
              </a:rPr>
              <a:t> Cycle</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When player farm too much near a </a:t>
            </a:r>
            <a:r>
              <a:rPr lang="en-US" altLang="ko-KR" dirty="0" err="1">
                <a:solidFill>
                  <a:srgbClr val="00B050"/>
                </a:solidFill>
                <a:latin typeface="Daytona" panose="020B0604030500040204" pitchFamily="34" charset="0"/>
              </a:rPr>
              <a:t>spawner</a:t>
            </a:r>
            <a:r>
              <a:rPr lang="en-US" altLang="ko-KR" dirty="0">
                <a:solidFill>
                  <a:srgbClr val="00B050"/>
                </a:solidFill>
                <a:latin typeface="Daytona" panose="020B0604030500040204" pitchFamily="34" charset="0"/>
              </a:rPr>
              <a:t>, it would no more spawn enemies. Enemies would spawn more in other regions of the map.</a:t>
            </a: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4011933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Resource/Utilizing </a:t>
            </a:r>
            <a:r>
              <a:rPr lang="en-US" altLang="ko-KR" dirty="0" err="1">
                <a:solidFill>
                  <a:srgbClr val="00B050"/>
                </a:solidFill>
                <a:latin typeface="Daytona" panose="020B0604030500040204" pitchFamily="34" charset="0"/>
              </a:rPr>
              <a:t>Matarial</a:t>
            </a:r>
            <a:r>
              <a:rPr lang="en-US" altLang="ko-KR" dirty="0">
                <a:solidFill>
                  <a:srgbClr val="00B050"/>
                </a:solidFill>
                <a:latin typeface="Daytona" panose="020B0604030500040204" pitchFamily="34" charset="0"/>
              </a:rPr>
              <a:t> Cycle</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Example</a:t>
            </a:r>
          </a:p>
          <a:p>
            <a:endParaRPr lang="en-US" altLang="ko-KR" dirty="0">
              <a:solidFill>
                <a:srgbClr val="00B050"/>
              </a:solidFill>
              <a:latin typeface="Daytona" panose="020B0604030500040204" pitchFamily="34" charset="0"/>
            </a:endParaRPr>
          </a:p>
          <a:p>
            <a:r>
              <a:rPr lang="en-US" altLang="ko-KR" dirty="0">
                <a:solidFill>
                  <a:srgbClr val="00B050"/>
                </a:solidFill>
                <a:latin typeface="Daytona" panose="020B0604030500040204" pitchFamily="34" charset="0"/>
              </a:rPr>
              <a:t>Close to home: </a:t>
            </a:r>
            <a:r>
              <a:rPr lang="en-US" altLang="ko-KR" dirty="0" err="1">
                <a:solidFill>
                  <a:srgbClr val="00B050"/>
                </a:solidFill>
                <a:latin typeface="Daytona" panose="020B0604030500040204" pitchFamily="34" charset="0"/>
              </a:rPr>
              <a:t>spawner</a:t>
            </a:r>
            <a:r>
              <a:rPr lang="en-US" altLang="ko-KR" dirty="0">
                <a:solidFill>
                  <a:srgbClr val="00B050"/>
                </a:solidFill>
                <a:latin typeface="Daytona" panose="020B0604030500040204" pitchFamily="34" charset="0"/>
              </a:rPr>
              <a:t> of A, spends 20 per spawn, spawns every 100turns.</a:t>
            </a:r>
          </a:p>
          <a:p>
            <a:r>
              <a:rPr lang="en-US" altLang="ko-KR" dirty="0">
                <a:solidFill>
                  <a:srgbClr val="00B050"/>
                </a:solidFill>
                <a:latin typeface="Daytona" panose="020B0604030500040204" pitchFamily="34" charset="0"/>
              </a:rPr>
              <a:t>Far from home: </a:t>
            </a:r>
            <a:r>
              <a:rPr lang="en-US" altLang="ko-KR" dirty="0" err="1">
                <a:solidFill>
                  <a:srgbClr val="00B050"/>
                </a:solidFill>
                <a:latin typeface="Daytona" panose="020B0604030500040204" pitchFamily="34" charset="0"/>
              </a:rPr>
              <a:t>spawner</a:t>
            </a:r>
            <a:r>
              <a:rPr lang="en-US" altLang="ko-KR" dirty="0">
                <a:solidFill>
                  <a:srgbClr val="00B050"/>
                </a:solidFill>
                <a:latin typeface="Daytona" panose="020B0604030500040204" pitchFamily="34" charset="0"/>
              </a:rPr>
              <a:t> of B, spends 60 per spawn, spawns every 100turns.</a:t>
            </a: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972084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Resource/HP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Player could regenerate by spending both remnants and energy in repair rooms. The rooms are placed during the </a:t>
            </a:r>
            <a:r>
              <a:rPr lang="en-US" altLang="ko-KR" dirty="0" err="1">
                <a:solidFill>
                  <a:srgbClr val="00B050"/>
                </a:solidFill>
                <a:latin typeface="Daytona" panose="020B0604030500040204" pitchFamily="34" charset="0"/>
              </a:rPr>
              <a:t>worldgen</a:t>
            </a:r>
            <a:r>
              <a:rPr lang="en-US" altLang="ko-KR" dirty="0">
                <a:solidFill>
                  <a:srgbClr val="00B050"/>
                </a:solidFill>
                <a:latin typeface="Daytona" panose="020B0604030500040204" pitchFamily="34" charset="0"/>
              </a:rPr>
              <a:t>. It takes a significant amount of time, scaling with the amount of HP recovered.</a:t>
            </a:r>
          </a:p>
        </p:txBody>
      </p:sp>
    </p:spTree>
    <p:extLst>
      <p:ext uri="{BB962C8B-B14F-4D97-AF65-F5344CB8AC3E}">
        <p14:creationId xmlns:p14="http://schemas.microsoft.com/office/powerpoint/2010/main" val="1607627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The Generator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lnSpcReduction="10000"/>
          </a:bodyPr>
          <a:lstStyle/>
          <a:p>
            <a:r>
              <a:rPr lang="en-US" altLang="ko-KR" dirty="0">
                <a:solidFill>
                  <a:srgbClr val="00B050"/>
                </a:solidFill>
                <a:latin typeface="Daytona" panose="020B0604030500040204" pitchFamily="34" charset="0"/>
              </a:rPr>
              <a:t>The Generator is an entity exposed in all six directions.</a:t>
            </a:r>
          </a:p>
          <a:p>
            <a:r>
              <a:rPr lang="en-US" altLang="ko-KR" dirty="0">
                <a:solidFill>
                  <a:srgbClr val="00B050"/>
                </a:solidFill>
                <a:latin typeface="Daytona" panose="020B0604030500040204" pitchFamily="34" charset="0"/>
              </a:rPr>
              <a:t>It is the only source of energy.</a:t>
            </a:r>
          </a:p>
          <a:p>
            <a:r>
              <a:rPr lang="en-US" altLang="ko-KR" dirty="0">
                <a:solidFill>
                  <a:srgbClr val="00B050"/>
                </a:solidFill>
                <a:latin typeface="Daytona" panose="020B0604030500040204" pitchFamily="34" charset="0"/>
              </a:rPr>
              <a:t>Player could interact with it through a terminal next to it.</a:t>
            </a:r>
          </a:p>
          <a:p>
            <a:r>
              <a:rPr lang="en-US" altLang="ko-KR" dirty="0">
                <a:solidFill>
                  <a:srgbClr val="00B050"/>
                </a:solidFill>
                <a:latin typeface="Daytona" panose="020B0604030500040204" pitchFamily="34" charset="0"/>
              </a:rPr>
              <a:t>It spends remnants to generate energy.</a:t>
            </a:r>
          </a:p>
          <a:p>
            <a:r>
              <a:rPr lang="en-US" altLang="ko-KR" dirty="0">
                <a:solidFill>
                  <a:srgbClr val="00B050"/>
                </a:solidFill>
                <a:latin typeface="Daytona" panose="020B0604030500040204" pitchFamily="34" charset="0"/>
              </a:rPr>
              <a:t>Player could adjust its energy generation rate. The Generator spends remnants faster in higher power.</a:t>
            </a:r>
          </a:p>
          <a:p>
            <a:r>
              <a:rPr lang="en-US" altLang="ko-KR" dirty="0">
                <a:solidFill>
                  <a:srgbClr val="00B050"/>
                </a:solidFill>
                <a:latin typeface="Daytona" panose="020B0604030500040204" pitchFamily="34" charset="0"/>
              </a:rPr>
              <a:t>Player could store limited amount of remnants in the Generator, only in the terminal.</a:t>
            </a:r>
          </a:p>
          <a:p>
            <a:r>
              <a:rPr lang="en-US" altLang="ko-KR" dirty="0">
                <a:solidFill>
                  <a:srgbClr val="00B050"/>
                </a:solidFill>
                <a:latin typeface="Daytona" panose="020B0604030500040204" pitchFamily="34" charset="0"/>
              </a:rPr>
              <a:t>When there are no remnants left in the Generator, it turns off.</a:t>
            </a: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81716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The Generator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Enemies attack the Generator, and it’s their primary target.</a:t>
            </a:r>
          </a:p>
          <a:p>
            <a:r>
              <a:rPr lang="en-US" altLang="ko-KR" dirty="0">
                <a:solidFill>
                  <a:srgbClr val="00B050"/>
                </a:solidFill>
                <a:latin typeface="Daytona" panose="020B0604030500040204" pitchFamily="34" charset="0"/>
              </a:rPr>
              <a:t>The Generator cannot be fixed unless Player find a one-time repair upgrade.</a:t>
            </a:r>
          </a:p>
          <a:p>
            <a:r>
              <a:rPr lang="en-US" altLang="ko-KR" dirty="0">
                <a:solidFill>
                  <a:srgbClr val="00B050"/>
                </a:solidFill>
                <a:latin typeface="Daytona" panose="020B0604030500040204" pitchFamily="34" charset="0"/>
              </a:rPr>
              <a:t>Player could check the status from the terminal.</a:t>
            </a: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250978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Goal of the Game</a:t>
            </a:r>
            <a:endParaRPr lang="ko-KR" altLang="en-US" dirty="0">
              <a:solidFill>
                <a:srgbClr val="00B050"/>
              </a:solidFill>
              <a:latin typeface="Daytona" panose="020B0604030500040204" pitchFamily="34" charset="0"/>
            </a:endParaRPr>
          </a:p>
        </p:txBody>
      </p:sp>
      <p:pic>
        <p:nvPicPr>
          <p:cNvPr id="9" name="그림 8">
            <a:extLst>
              <a:ext uri="{FF2B5EF4-FFF2-40B4-BE49-F238E27FC236}">
                <a16:creationId xmlns:a16="http://schemas.microsoft.com/office/drawing/2014/main" id="{5B21A23F-A97F-45B6-937D-A656AE9B3F69}"/>
              </a:ext>
            </a:extLst>
          </p:cNvPr>
          <p:cNvPicPr>
            <a:picLocks noChangeAspect="1"/>
          </p:cNvPicPr>
          <p:nvPr/>
        </p:nvPicPr>
        <p:blipFill>
          <a:blip r:embed="rId2"/>
          <a:stretch>
            <a:fillRect/>
          </a:stretch>
        </p:blipFill>
        <p:spPr>
          <a:xfrm>
            <a:off x="0" y="6580694"/>
            <a:ext cx="2729437" cy="277306"/>
          </a:xfrm>
          <a:prstGeom prst="rect">
            <a:avLst/>
          </a:prstGeom>
        </p:spPr>
      </p:pic>
      <p:sp>
        <p:nvSpPr>
          <p:cNvPr id="4" name="내용 개체 틀 3">
            <a:extLst>
              <a:ext uri="{FF2B5EF4-FFF2-40B4-BE49-F238E27FC236}">
                <a16:creationId xmlns:a16="http://schemas.microsoft.com/office/drawing/2014/main" id="{A5E80235-D67A-4497-924E-9E98AA00E731}"/>
              </a:ext>
            </a:extLst>
          </p:cNvPr>
          <p:cNvSpPr>
            <a:spLocks noGrp="1"/>
          </p:cNvSpPr>
          <p:nvPr>
            <p:ph idx="1"/>
          </p:nvPr>
        </p:nvSpPr>
        <p:spPr/>
        <p:txBody>
          <a:bodyPr/>
          <a:lstStyle/>
          <a:p>
            <a:pPr marL="0" indent="0">
              <a:buNone/>
            </a:pPr>
            <a:r>
              <a:rPr lang="en-US" altLang="ko-KR" dirty="0">
                <a:solidFill>
                  <a:srgbClr val="00B050"/>
                </a:solidFill>
                <a:latin typeface="Daytona" panose="020B0604030500040204" pitchFamily="34" charset="0"/>
              </a:rPr>
              <a:t>For every run, the goal is to:</a:t>
            </a:r>
          </a:p>
          <a:p>
            <a:r>
              <a:rPr lang="en-US" altLang="ko-KR" dirty="0">
                <a:solidFill>
                  <a:srgbClr val="00B050"/>
                </a:solidFill>
                <a:latin typeface="Daytona" panose="020B0604030500040204" pitchFamily="34" charset="0"/>
              </a:rPr>
              <a:t>Survive from waves of enemies and lack of energy.</a:t>
            </a:r>
          </a:p>
          <a:p>
            <a:r>
              <a:rPr lang="en-US" altLang="ko-KR" dirty="0">
                <a:solidFill>
                  <a:srgbClr val="00B050"/>
                </a:solidFill>
                <a:latin typeface="Daytona" panose="020B0604030500040204" pitchFamily="34" charset="0"/>
              </a:rPr>
              <a:t>Defend your generator, the only reliable source of energy.</a:t>
            </a:r>
          </a:p>
          <a:p>
            <a:pPr marL="0" indent="0">
              <a:buNone/>
            </a:pPr>
            <a:r>
              <a:rPr lang="en-US" altLang="ko-KR" dirty="0">
                <a:solidFill>
                  <a:srgbClr val="00B050"/>
                </a:solidFill>
                <a:latin typeface="Daytona" panose="020B0604030500040204" pitchFamily="34" charset="0"/>
              </a:rPr>
              <a:t>Run ends (Victory) after a certain number of waves. (Or when one of the hidden conditions is fulfilled)</a:t>
            </a: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2646943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Upgrades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Upgrades could be achieved by reaching to certain terminals, determined in </a:t>
            </a:r>
            <a:r>
              <a:rPr lang="en-US" altLang="ko-KR" dirty="0" err="1">
                <a:solidFill>
                  <a:srgbClr val="00B050"/>
                </a:solidFill>
                <a:latin typeface="Daytona" panose="020B0604030500040204" pitchFamily="34" charset="0"/>
              </a:rPr>
              <a:t>worldgen</a:t>
            </a:r>
            <a:r>
              <a:rPr lang="en-US" altLang="ko-KR" dirty="0">
                <a:solidFill>
                  <a:srgbClr val="00B050"/>
                </a:solidFill>
                <a:latin typeface="Daytona" panose="020B0604030500040204" pitchFamily="34" charset="0"/>
              </a:rPr>
              <a:t>.</a:t>
            </a:r>
          </a:p>
          <a:p>
            <a:r>
              <a:rPr lang="en-US" altLang="ko-KR" dirty="0">
                <a:solidFill>
                  <a:srgbClr val="00B050"/>
                </a:solidFill>
                <a:latin typeface="Daytona" panose="020B0604030500040204" pitchFamily="34" charset="0"/>
              </a:rPr>
              <a:t>Those terminals are hard to reach and surrounded by enemies.</a:t>
            </a:r>
          </a:p>
          <a:p>
            <a:r>
              <a:rPr lang="en-US" altLang="ko-KR" dirty="0">
                <a:solidFill>
                  <a:srgbClr val="00B050"/>
                </a:solidFill>
                <a:latin typeface="Daytona" panose="020B0604030500040204" pitchFamily="34" charset="0"/>
              </a:rPr>
              <a:t>Same kind of upgrade could be done up to three times.</a:t>
            </a:r>
          </a:p>
          <a:p>
            <a:r>
              <a:rPr lang="en-US" altLang="ko-KR" dirty="0">
                <a:solidFill>
                  <a:srgbClr val="00B050"/>
                </a:solidFill>
                <a:latin typeface="Daytona" panose="020B0604030500040204" pitchFamily="34" charset="0"/>
              </a:rPr>
              <a:t>Upgrades only affect non-player stats.</a:t>
            </a:r>
          </a:p>
          <a:p>
            <a:r>
              <a:rPr lang="en-US" altLang="ko-KR" dirty="0">
                <a:solidFill>
                  <a:srgbClr val="00B050"/>
                </a:solidFill>
                <a:latin typeface="Daytona" panose="020B0604030500040204" pitchFamily="34" charset="0"/>
              </a:rPr>
              <a:t>Randomly generated Information terminals let Player know which way he should go to get certain upgrades.</a:t>
            </a:r>
          </a:p>
        </p:txBody>
      </p:sp>
    </p:spTree>
    <p:extLst>
      <p:ext uri="{BB962C8B-B14F-4D97-AF65-F5344CB8AC3E}">
        <p14:creationId xmlns:p14="http://schemas.microsoft.com/office/powerpoint/2010/main" val="1760510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List of Upgrades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The Generator</a:t>
            </a:r>
          </a:p>
          <a:p>
            <a:pPr lvl="1"/>
            <a:r>
              <a:rPr lang="en-US" altLang="ko-KR" dirty="0">
                <a:solidFill>
                  <a:srgbClr val="00B050"/>
                </a:solidFill>
                <a:latin typeface="Daytona" panose="020B0604030500040204" pitchFamily="34" charset="0"/>
              </a:rPr>
              <a:t>Efficiency</a:t>
            </a:r>
          </a:p>
          <a:p>
            <a:pPr lvl="1"/>
            <a:r>
              <a:rPr lang="en-US" altLang="ko-KR" dirty="0">
                <a:solidFill>
                  <a:srgbClr val="00B050"/>
                </a:solidFill>
                <a:latin typeface="Daytona" panose="020B0604030500040204" pitchFamily="34" charset="0"/>
              </a:rPr>
              <a:t>Power Capacity</a:t>
            </a:r>
          </a:p>
          <a:p>
            <a:pPr lvl="1"/>
            <a:r>
              <a:rPr lang="en-US" altLang="ko-KR" dirty="0">
                <a:solidFill>
                  <a:srgbClr val="00B050"/>
                </a:solidFill>
                <a:latin typeface="Daytona" panose="020B0604030500040204" pitchFamily="34" charset="0"/>
              </a:rPr>
              <a:t>Fuel Storage Capacity</a:t>
            </a:r>
          </a:p>
          <a:p>
            <a:pPr lvl="1"/>
            <a:r>
              <a:rPr lang="en-US" altLang="ko-KR" dirty="0">
                <a:solidFill>
                  <a:srgbClr val="00B050"/>
                </a:solidFill>
                <a:latin typeface="Daytona" panose="020B0604030500040204" pitchFamily="34" charset="0"/>
              </a:rPr>
              <a:t>One-Time Repair</a:t>
            </a:r>
          </a:p>
          <a:p>
            <a:r>
              <a:rPr lang="en-US" altLang="ko-KR" dirty="0">
                <a:solidFill>
                  <a:srgbClr val="00B050"/>
                </a:solidFill>
                <a:latin typeface="Daytona" panose="020B0604030500040204" pitchFamily="34" charset="0"/>
              </a:rPr>
              <a:t>HP Repair speed</a:t>
            </a:r>
          </a:p>
          <a:p>
            <a:r>
              <a:rPr lang="en-US" altLang="ko-KR" dirty="0">
                <a:solidFill>
                  <a:srgbClr val="00B050"/>
                </a:solidFill>
                <a:latin typeface="Daytona" panose="020B0604030500040204" pitchFamily="34" charset="0"/>
              </a:rPr>
              <a:t>Cost of instruction modification</a:t>
            </a:r>
          </a:p>
          <a:p>
            <a:r>
              <a:rPr lang="en-US" altLang="ko-KR" dirty="0">
                <a:solidFill>
                  <a:srgbClr val="00B050"/>
                </a:solidFill>
                <a:latin typeface="Daytona" panose="020B0604030500040204" pitchFamily="34" charset="0"/>
              </a:rPr>
              <a:t>Cost of train stations</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3744846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Levers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Levers are tiles that could be activated/deactivated, and affects the overall game significantly.</a:t>
            </a:r>
          </a:p>
        </p:txBody>
      </p:sp>
    </p:spTree>
    <p:extLst>
      <p:ext uri="{BB962C8B-B14F-4D97-AF65-F5344CB8AC3E}">
        <p14:creationId xmlns:p14="http://schemas.microsoft.com/office/powerpoint/2010/main" val="944618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List of Levers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Exchange two among:</a:t>
            </a:r>
          </a:p>
          <a:p>
            <a:pPr lvl="1"/>
            <a:r>
              <a:rPr lang="en-US" altLang="ko-KR" dirty="0">
                <a:solidFill>
                  <a:srgbClr val="00B050"/>
                </a:solidFill>
                <a:latin typeface="Daytona" panose="020B0604030500040204" pitchFamily="34" charset="0"/>
              </a:rPr>
              <a:t>Efficiency</a:t>
            </a:r>
          </a:p>
          <a:p>
            <a:pPr lvl="1"/>
            <a:r>
              <a:rPr lang="en-US" altLang="ko-KR" dirty="0">
                <a:solidFill>
                  <a:srgbClr val="00B050"/>
                </a:solidFill>
                <a:latin typeface="Daytona" panose="020B0604030500040204" pitchFamily="34" charset="0"/>
              </a:rPr>
              <a:t>Power Capacity</a:t>
            </a:r>
          </a:p>
          <a:p>
            <a:pPr lvl="1"/>
            <a:r>
              <a:rPr lang="en-US" altLang="ko-KR" dirty="0">
                <a:solidFill>
                  <a:srgbClr val="00B050"/>
                </a:solidFill>
                <a:latin typeface="Daytona" panose="020B0604030500040204" pitchFamily="34" charset="0"/>
              </a:rPr>
              <a:t>Enemy spawn rate.</a:t>
            </a:r>
          </a:p>
          <a:p>
            <a:pPr lvl="1"/>
            <a:r>
              <a:rPr lang="en-US" altLang="ko-KR" dirty="0">
                <a:solidFill>
                  <a:srgbClr val="00B050"/>
                </a:solidFill>
                <a:latin typeface="Daytona" panose="020B0604030500040204" pitchFamily="34" charset="0"/>
              </a:rPr>
              <a:t>Damage dealt</a:t>
            </a:r>
          </a:p>
          <a:p>
            <a:pPr lvl="1"/>
            <a:r>
              <a:rPr lang="en-US" altLang="ko-KR" dirty="0">
                <a:solidFill>
                  <a:srgbClr val="00B050"/>
                </a:solidFill>
                <a:latin typeface="Daytona" panose="020B0604030500040204" pitchFamily="34" charset="0"/>
              </a:rPr>
              <a:t>Train speed</a:t>
            </a:r>
          </a:p>
          <a:p>
            <a:pPr lvl="1"/>
            <a:r>
              <a:rPr lang="en-US" altLang="ko-KR" dirty="0">
                <a:solidFill>
                  <a:srgbClr val="00B050"/>
                </a:solidFill>
                <a:latin typeface="Daytona" panose="020B0604030500040204" pitchFamily="34" charset="0"/>
              </a:rPr>
              <a:t>Train cost</a:t>
            </a:r>
          </a:p>
          <a:p>
            <a:pPr lvl="1"/>
            <a:r>
              <a:rPr lang="en-US" altLang="ko-KR" dirty="0">
                <a:solidFill>
                  <a:srgbClr val="00B050"/>
                </a:solidFill>
                <a:latin typeface="Daytona" panose="020B0604030500040204" pitchFamily="34" charset="0"/>
              </a:rPr>
              <a:t>Repair speed</a:t>
            </a:r>
          </a:p>
          <a:p>
            <a:pPr lvl="1"/>
            <a:r>
              <a:rPr lang="en-US" altLang="ko-KR" dirty="0">
                <a:solidFill>
                  <a:srgbClr val="00B050"/>
                </a:solidFill>
                <a:latin typeface="Daytona" panose="020B0604030500040204" pitchFamily="34" charset="0"/>
              </a:rPr>
              <a:t>Repair cost</a:t>
            </a:r>
          </a:p>
          <a:p>
            <a:pPr lvl="1"/>
            <a:r>
              <a:rPr lang="en-US" altLang="ko-KR" dirty="0">
                <a:solidFill>
                  <a:srgbClr val="00B050"/>
                </a:solidFill>
                <a:latin typeface="Daytona" panose="020B0604030500040204" pitchFamily="34" charset="0"/>
              </a:rPr>
              <a:t>Instruction Modification Cost</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2127798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Instruction Set Expansion</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fontScale="92500" lnSpcReduction="10000"/>
          </a:bodyPr>
          <a:lstStyle/>
          <a:p>
            <a:r>
              <a:rPr lang="en-US" altLang="ko-KR" dirty="0">
                <a:solidFill>
                  <a:srgbClr val="00B050"/>
                </a:solidFill>
                <a:latin typeface="Daytona" panose="020B0604030500040204" pitchFamily="34" charset="0"/>
              </a:rPr>
              <a:t>Generated in map.</a:t>
            </a:r>
          </a:p>
          <a:p>
            <a:r>
              <a:rPr lang="en-US" altLang="ko-KR" dirty="0">
                <a:solidFill>
                  <a:srgbClr val="00B050"/>
                </a:solidFill>
                <a:latin typeface="Daytona" panose="020B0604030500040204" pitchFamily="34" charset="0"/>
              </a:rPr>
              <a:t>Player could choose whether to add or not the given instructions, all or none.</a:t>
            </a:r>
          </a:p>
          <a:p>
            <a:r>
              <a:rPr lang="en-US" altLang="ko-KR" dirty="0">
                <a:solidFill>
                  <a:srgbClr val="00B050"/>
                </a:solidFill>
                <a:latin typeface="Daytona" panose="020B0604030500040204" pitchFamily="34" charset="0"/>
              </a:rPr>
              <a:t>Player could not choose to decide later, once he see the instructions.</a:t>
            </a:r>
          </a:p>
          <a:p>
            <a:endParaRPr lang="en-US" altLang="ko-KR" dirty="0">
              <a:solidFill>
                <a:srgbClr val="00B050"/>
              </a:solidFill>
              <a:latin typeface="Daytona" panose="020B0604030500040204" pitchFamily="34" charset="0"/>
            </a:endParaRPr>
          </a:p>
          <a:p>
            <a:r>
              <a:rPr lang="en-US" altLang="ko-KR" dirty="0" err="1">
                <a:solidFill>
                  <a:srgbClr val="00B050"/>
                </a:solidFill>
                <a:latin typeface="Daytona" panose="020B0604030500040204" pitchFamily="34" charset="0"/>
              </a:rPr>
              <a:t>Machinaries</a:t>
            </a:r>
            <a:r>
              <a:rPr lang="en-US" altLang="ko-KR" dirty="0">
                <a:solidFill>
                  <a:srgbClr val="00B050"/>
                </a:solidFill>
                <a:latin typeface="Daytona" panose="020B0604030500040204" pitchFamily="34" charset="0"/>
              </a:rPr>
              <a:t> to one-time delete a single instruction are generated in map.</a:t>
            </a:r>
          </a:p>
          <a:p>
            <a:endParaRPr lang="en-US" altLang="ko-KR" dirty="0">
              <a:solidFill>
                <a:srgbClr val="00B050"/>
              </a:solidFill>
              <a:latin typeface="Daytona" panose="020B0604030500040204" pitchFamily="34" charset="0"/>
            </a:endParaRPr>
          </a:p>
          <a:p>
            <a:r>
              <a:rPr lang="en-US" altLang="ko-KR" dirty="0" err="1">
                <a:solidFill>
                  <a:srgbClr val="00B050"/>
                </a:solidFill>
                <a:latin typeface="Daytona" panose="020B0604030500040204" pitchFamily="34" charset="0"/>
              </a:rPr>
              <a:t>Machinaries</a:t>
            </a:r>
            <a:r>
              <a:rPr lang="en-US" altLang="ko-KR" dirty="0">
                <a:solidFill>
                  <a:srgbClr val="00B050"/>
                </a:solidFill>
                <a:latin typeface="Daytona" panose="020B0604030500040204" pitchFamily="34" charset="0"/>
              </a:rPr>
              <a:t> to one-time exchange the execution order of two instructions are generated in map.</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3882745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Questions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Complete combination </a:t>
            </a:r>
            <a:r>
              <a:rPr lang="en-US" altLang="ko-KR" dirty="0">
                <a:solidFill>
                  <a:srgbClr val="00B050"/>
                </a:solidFill>
                <a:latin typeface="Daytona" panose="020B0604030500040204" pitchFamily="34" charset="0"/>
                <a:sym typeface="Wingdings" panose="05000000000000000000" pitchFamily="2" charset="2"/>
              </a:rPr>
              <a:t> Game end problem</a:t>
            </a:r>
          </a:p>
          <a:p>
            <a:pPr lvl="1"/>
            <a:r>
              <a:rPr lang="en-US" altLang="ko-KR" dirty="0">
                <a:solidFill>
                  <a:srgbClr val="00B050"/>
                </a:solidFill>
                <a:latin typeface="Daytona" panose="020B0604030500040204" pitchFamily="34" charset="0"/>
                <a:sym typeface="Wingdings" panose="05000000000000000000" pitchFamily="2" charset="2"/>
              </a:rPr>
              <a:t>Solution: Balancing the instructions Complete combination is hard and dangerous to achieve</a:t>
            </a:r>
          </a:p>
          <a:p>
            <a:r>
              <a:rPr lang="en-US" altLang="ko-KR" dirty="0">
                <a:solidFill>
                  <a:srgbClr val="00B050"/>
                </a:solidFill>
                <a:latin typeface="Daytona" panose="020B0604030500040204" pitchFamily="34" charset="0"/>
              </a:rPr>
              <a:t>Deletion is way too important</a:t>
            </a:r>
          </a:p>
          <a:p>
            <a:r>
              <a:rPr lang="en-US" altLang="ko-KR" dirty="0">
                <a:solidFill>
                  <a:srgbClr val="00B050"/>
                </a:solidFill>
                <a:latin typeface="Daytona" panose="020B0604030500040204" pitchFamily="34" charset="0"/>
              </a:rPr>
              <a:t>Map is consumed too quickly; one time use of stations.</a:t>
            </a:r>
          </a:p>
          <a:p>
            <a:pPr lvl="1"/>
            <a:r>
              <a:rPr lang="en-US" altLang="ko-KR" dirty="0">
                <a:solidFill>
                  <a:srgbClr val="00B050"/>
                </a:solidFill>
                <a:latin typeface="Daytona" panose="020B0604030500040204" pitchFamily="34" charset="0"/>
              </a:rPr>
              <a:t>Solution: Map Reconstruction</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8164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Blocked Passages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Generated in map.</a:t>
            </a:r>
          </a:p>
          <a:p>
            <a:r>
              <a:rPr lang="en-US" altLang="ko-KR" dirty="0">
                <a:solidFill>
                  <a:srgbClr val="00B050"/>
                </a:solidFill>
                <a:latin typeface="Daytona" panose="020B0604030500040204" pitchFamily="34" charset="0"/>
              </a:rPr>
              <a:t>Player could spend a fixed amount of energy to make it passable.</a:t>
            </a:r>
          </a:p>
          <a:p>
            <a:pPr lvl="1"/>
            <a:r>
              <a:rPr lang="en-US" altLang="ko-KR" dirty="0">
                <a:solidFill>
                  <a:srgbClr val="00B050"/>
                </a:solidFill>
                <a:latin typeface="Daytona" panose="020B0604030500040204" pitchFamily="34" charset="0"/>
              </a:rPr>
              <a:t>Locked doors might be added in near future.</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2434361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Train stations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Generated in map.</a:t>
            </a:r>
          </a:p>
          <a:p>
            <a:r>
              <a:rPr lang="en-US" altLang="ko-KR" dirty="0">
                <a:solidFill>
                  <a:srgbClr val="00B050"/>
                </a:solidFill>
                <a:latin typeface="Daytona" panose="020B0604030500040204" pitchFamily="34" charset="0"/>
              </a:rPr>
              <a:t>Train stations should be repaired, spending remnants, to use.</a:t>
            </a:r>
          </a:p>
          <a:p>
            <a:r>
              <a:rPr lang="en-US" altLang="ko-KR" dirty="0">
                <a:solidFill>
                  <a:srgbClr val="00B050"/>
                </a:solidFill>
                <a:latin typeface="Daytona" panose="020B0604030500040204" pitchFamily="34" charset="0"/>
              </a:rPr>
              <a:t>Player could move between train stations in cost of energy.</a:t>
            </a:r>
          </a:p>
          <a:p>
            <a:r>
              <a:rPr lang="en-US" altLang="ko-KR" dirty="0">
                <a:solidFill>
                  <a:srgbClr val="00B050"/>
                </a:solidFill>
                <a:latin typeface="Daytona" panose="020B0604030500040204" pitchFamily="34" charset="0"/>
              </a:rPr>
              <a:t>Player could disassemble train stations to retrieve remnants.</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1322380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Lockable Doors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Generated in map.</a:t>
            </a:r>
          </a:p>
          <a:p>
            <a:r>
              <a:rPr lang="en-US" altLang="ko-KR" dirty="0">
                <a:solidFill>
                  <a:srgbClr val="00B050"/>
                </a:solidFill>
                <a:latin typeface="Daytona" panose="020B0604030500040204" pitchFamily="34" charset="0"/>
              </a:rPr>
              <a:t>The doors could be lock/unlocked from the terminal next to it.</a:t>
            </a:r>
          </a:p>
          <a:p>
            <a:r>
              <a:rPr lang="en-US" altLang="ko-KR" dirty="0">
                <a:solidFill>
                  <a:srgbClr val="00B050"/>
                </a:solidFill>
                <a:latin typeface="Daytona" panose="020B0604030500040204" pitchFamily="34" charset="0"/>
              </a:rPr>
              <a:t>Could be destroyed.</a:t>
            </a:r>
          </a:p>
          <a:p>
            <a:r>
              <a:rPr lang="en-US" altLang="ko-KR" dirty="0">
                <a:solidFill>
                  <a:srgbClr val="00B050"/>
                </a:solidFill>
                <a:latin typeface="Daytona" panose="020B0604030500040204" pitchFamily="34" charset="0"/>
              </a:rPr>
              <a:t>Generated near upgrade rooms to protect player.</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201071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Loot Boxes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Drops remnants.</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533675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Entity and Tile</a:t>
            </a:r>
            <a:endParaRPr lang="ko-KR" altLang="en-US" dirty="0">
              <a:solidFill>
                <a:srgbClr val="00B050"/>
              </a:solidFill>
              <a:latin typeface="Daytona" panose="020B0604030500040204" pitchFamily="34" charset="0"/>
            </a:endParaRPr>
          </a:p>
        </p:txBody>
      </p:sp>
      <p:pic>
        <p:nvPicPr>
          <p:cNvPr id="9" name="그림 8">
            <a:extLst>
              <a:ext uri="{FF2B5EF4-FFF2-40B4-BE49-F238E27FC236}">
                <a16:creationId xmlns:a16="http://schemas.microsoft.com/office/drawing/2014/main" id="{5B21A23F-A97F-45B6-937D-A656AE9B3F69}"/>
              </a:ext>
            </a:extLst>
          </p:cNvPr>
          <p:cNvPicPr>
            <a:picLocks noChangeAspect="1"/>
          </p:cNvPicPr>
          <p:nvPr/>
        </p:nvPicPr>
        <p:blipFill>
          <a:blip r:embed="rId2"/>
          <a:stretch>
            <a:fillRect/>
          </a:stretch>
        </p:blipFill>
        <p:spPr>
          <a:xfrm>
            <a:off x="0" y="6580694"/>
            <a:ext cx="2729437" cy="277306"/>
          </a:xfrm>
          <a:prstGeom prst="rect">
            <a:avLst/>
          </a:prstGeom>
        </p:spPr>
      </p:pic>
      <p:sp>
        <p:nvSpPr>
          <p:cNvPr id="4" name="내용 개체 틀 3">
            <a:extLst>
              <a:ext uri="{FF2B5EF4-FFF2-40B4-BE49-F238E27FC236}">
                <a16:creationId xmlns:a16="http://schemas.microsoft.com/office/drawing/2014/main" id="{A5E80235-D67A-4497-924E-9E98AA00E731}"/>
              </a:ext>
            </a:extLst>
          </p:cNvPr>
          <p:cNvSpPr>
            <a:spLocks noGrp="1"/>
          </p:cNvSpPr>
          <p:nvPr>
            <p:ph idx="1"/>
          </p:nvPr>
        </p:nvSpPr>
        <p:spPr/>
        <p:txBody>
          <a:bodyPr/>
          <a:lstStyle/>
          <a:p>
            <a:pPr marL="0" indent="0">
              <a:buNone/>
            </a:pPr>
            <a:endParaRPr lang="en-US" altLang="ko-KR" dirty="0">
              <a:solidFill>
                <a:srgbClr val="00B050"/>
              </a:solidFill>
              <a:latin typeface="Daytona" panose="020B0604030500040204" pitchFamily="34" charset="0"/>
            </a:endParaRPr>
          </a:p>
          <a:p>
            <a:pPr marL="0" indent="0">
              <a:buNone/>
            </a:pPr>
            <a:endParaRPr lang="en-US" altLang="ko-KR" dirty="0">
              <a:solidFill>
                <a:srgbClr val="00B050"/>
              </a:solidFill>
              <a:latin typeface="Daytona" panose="020B0604030500040204" pitchFamily="34" charset="0"/>
            </a:endParaRPr>
          </a:p>
          <a:p>
            <a:endParaRPr lang="ko-KR" altLang="en-US" dirty="0">
              <a:solidFill>
                <a:srgbClr val="00B050"/>
              </a:solidFill>
              <a:latin typeface="Daytona" panose="020B0604030500040204" pitchFamily="34" charset="0"/>
            </a:endParaRPr>
          </a:p>
        </p:txBody>
      </p:sp>
      <p:pic>
        <p:nvPicPr>
          <p:cNvPr id="3" name="그림 2">
            <a:extLst>
              <a:ext uri="{FF2B5EF4-FFF2-40B4-BE49-F238E27FC236}">
                <a16:creationId xmlns:a16="http://schemas.microsoft.com/office/drawing/2014/main" id="{D7522EAB-158D-4155-86D7-79667E87FC69}"/>
              </a:ext>
            </a:extLst>
          </p:cNvPr>
          <p:cNvPicPr>
            <a:picLocks noChangeAspect="1"/>
          </p:cNvPicPr>
          <p:nvPr/>
        </p:nvPicPr>
        <p:blipFill>
          <a:blip r:embed="rId3"/>
          <a:stretch>
            <a:fillRect/>
          </a:stretch>
        </p:blipFill>
        <p:spPr>
          <a:xfrm>
            <a:off x="3031587" y="1690688"/>
            <a:ext cx="6128825" cy="4120721"/>
          </a:xfrm>
          <a:prstGeom prst="rect">
            <a:avLst/>
          </a:prstGeom>
        </p:spPr>
      </p:pic>
    </p:spTree>
    <p:extLst>
      <p:ext uri="{BB962C8B-B14F-4D97-AF65-F5344CB8AC3E}">
        <p14:creationId xmlns:p14="http://schemas.microsoft.com/office/powerpoint/2010/main" val="2610262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Energy Cell</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a:solidFill>
                  <a:srgbClr val="00B050"/>
                </a:solidFill>
                <a:latin typeface="Daytona" panose="020B0604030500040204" pitchFamily="34" charset="0"/>
              </a:rPr>
              <a:t>One-time charge.</a:t>
            </a:r>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3470528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Junk</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A stash of remnants. Blocks a tile, or a cell if the stash is </a:t>
            </a:r>
            <a:r>
              <a:rPr lang="en-US" altLang="ko-KR">
                <a:solidFill>
                  <a:srgbClr val="00B050"/>
                </a:solidFill>
                <a:latin typeface="Daytona" panose="020B0604030500040204" pitchFamily="34" charset="0"/>
              </a:rPr>
              <a:t>large. Could </a:t>
            </a:r>
            <a:r>
              <a:rPr lang="en-US" altLang="ko-KR" dirty="0">
                <a:solidFill>
                  <a:srgbClr val="00B050"/>
                </a:solidFill>
                <a:latin typeface="Daytona" panose="020B0604030500040204" pitchFamily="34" charset="0"/>
              </a:rPr>
              <a:t>be removed by specific(‘mining’) instructions.</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1999980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Repair rooms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Generated in map.</a:t>
            </a:r>
          </a:p>
          <a:p>
            <a:r>
              <a:rPr lang="en-US" altLang="ko-KR" dirty="0">
                <a:solidFill>
                  <a:srgbClr val="00B050"/>
                </a:solidFill>
                <a:latin typeface="Daytona" panose="020B0604030500040204" pitchFamily="34" charset="0"/>
              </a:rPr>
              <a:t>Player could spend energy and remnants to repair themselves. </a:t>
            </a:r>
          </a:p>
          <a:p>
            <a:r>
              <a:rPr lang="en-US" altLang="ko-KR" dirty="0">
                <a:solidFill>
                  <a:srgbClr val="00B050"/>
                </a:solidFill>
                <a:latin typeface="Daytona" panose="020B0604030500040204" pitchFamily="34" charset="0"/>
              </a:rPr>
              <a:t>Can repair up to three times, consuming increasing amount of energy and remnants. Breaks after that.</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1313954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Architecture Design machines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Generated in map.</a:t>
            </a:r>
          </a:p>
          <a:p>
            <a:r>
              <a:rPr lang="en-US" altLang="ko-KR" dirty="0">
                <a:solidFill>
                  <a:srgbClr val="00B050"/>
                </a:solidFill>
                <a:latin typeface="Daytona" panose="020B0604030500040204" pitchFamily="34" charset="0"/>
              </a:rPr>
              <a:t>Player could choose whether to add or not the given instructions, all or none.</a:t>
            </a:r>
          </a:p>
          <a:p>
            <a:r>
              <a:rPr lang="en-US" altLang="ko-KR" dirty="0">
                <a:solidFill>
                  <a:srgbClr val="00B050"/>
                </a:solidFill>
                <a:latin typeface="Daytona" panose="020B0604030500040204" pitchFamily="34" charset="0"/>
              </a:rPr>
              <a:t>Player could not choose to decide later, once he see the instructions.</a:t>
            </a:r>
          </a:p>
          <a:p>
            <a:r>
              <a:rPr lang="en-US" altLang="ko-KR" dirty="0">
                <a:solidFill>
                  <a:srgbClr val="00B050"/>
                </a:solidFill>
                <a:latin typeface="Daytona" panose="020B0604030500040204" pitchFamily="34" charset="0"/>
              </a:rPr>
              <a:t>They offer up to three times, but player should pay increasing amount of energy each time. The amount of remnant spent depends on the instructions and is fixed.</a:t>
            </a:r>
          </a:p>
          <a:p>
            <a:r>
              <a:rPr lang="en-US" altLang="ko-KR" dirty="0">
                <a:solidFill>
                  <a:srgbClr val="00B050"/>
                </a:solidFill>
                <a:latin typeface="Daytona" panose="020B0604030500040204" pitchFamily="34" charset="0"/>
              </a:rPr>
              <a:t>Takes some time to finish.</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1382216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Architecture Optimization machines</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Generated in map.</a:t>
            </a:r>
          </a:p>
          <a:p>
            <a:r>
              <a:rPr lang="en-US" altLang="ko-KR" dirty="0">
                <a:solidFill>
                  <a:srgbClr val="00B050"/>
                </a:solidFill>
                <a:latin typeface="Daytona" panose="020B0604030500040204" pitchFamily="34" charset="0"/>
              </a:rPr>
              <a:t>Player could choose a single instruction to delete.</a:t>
            </a:r>
          </a:p>
          <a:p>
            <a:r>
              <a:rPr lang="en-US" altLang="ko-KR" dirty="0">
                <a:solidFill>
                  <a:srgbClr val="00B050"/>
                </a:solidFill>
                <a:latin typeface="Daytona" panose="020B0604030500040204" pitchFamily="34" charset="0"/>
              </a:rPr>
              <a:t>They offer up to three times, but player should pay increasing energy each time.</a:t>
            </a:r>
          </a:p>
          <a:p>
            <a:r>
              <a:rPr lang="en-US" altLang="ko-KR" dirty="0">
                <a:solidFill>
                  <a:srgbClr val="00B050"/>
                </a:solidFill>
                <a:latin typeface="Daytona" panose="020B0604030500040204" pitchFamily="34" charset="0"/>
              </a:rPr>
              <a:t>The machine returns remnants that are used to build instructions.</a:t>
            </a:r>
          </a:p>
          <a:p>
            <a:r>
              <a:rPr lang="en-US" altLang="ko-KR" dirty="0">
                <a:solidFill>
                  <a:srgbClr val="00B050"/>
                </a:solidFill>
                <a:latin typeface="Daytona" panose="020B0604030500040204" pitchFamily="34" charset="0"/>
              </a:rPr>
              <a:t>Takes some time to finish. </a:t>
            </a:r>
          </a:p>
          <a:p>
            <a:endParaRPr lang="en-US" altLang="ko-KR" dirty="0">
              <a:solidFill>
                <a:srgbClr val="00B050"/>
              </a:solidFill>
              <a:latin typeface="Daytona" panose="020B0604030500040204" pitchFamily="34" charset="0"/>
            </a:endParaRPr>
          </a:p>
          <a:p>
            <a:endParaRPr lang="en-US" altLang="ko-KR" dirty="0">
              <a:solidFill>
                <a:srgbClr val="00B050"/>
              </a:solidFill>
              <a:latin typeface="Daytona" panose="020B0604030500040204" pitchFamily="34" charset="0"/>
            </a:endParaRPr>
          </a:p>
        </p:txBody>
      </p:sp>
    </p:spTree>
    <p:extLst>
      <p:ext uri="{BB962C8B-B14F-4D97-AF65-F5344CB8AC3E}">
        <p14:creationId xmlns:p14="http://schemas.microsoft.com/office/powerpoint/2010/main" val="512558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Information Terminals </a:t>
            </a:r>
            <a:endParaRPr lang="ko-KR" altLang="en-US" dirty="0"/>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
        <p:nvSpPr>
          <p:cNvPr id="6" name="내용 개체 틀 5">
            <a:extLst>
              <a:ext uri="{FF2B5EF4-FFF2-40B4-BE49-F238E27FC236}">
                <a16:creationId xmlns:a16="http://schemas.microsoft.com/office/drawing/2014/main" id="{049791FD-05CC-4BC3-BD6C-F4BED3728789}"/>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Upgrades could be achieved by reaching to certain terminals, determined in </a:t>
            </a:r>
            <a:r>
              <a:rPr lang="en-US" altLang="ko-KR" dirty="0" err="1">
                <a:solidFill>
                  <a:srgbClr val="00B050"/>
                </a:solidFill>
                <a:latin typeface="Daytona" panose="020B0604030500040204" pitchFamily="34" charset="0"/>
              </a:rPr>
              <a:t>worldgen</a:t>
            </a:r>
            <a:r>
              <a:rPr lang="en-US" altLang="ko-KR" dirty="0">
                <a:solidFill>
                  <a:srgbClr val="00B050"/>
                </a:solidFill>
                <a:latin typeface="Daytona" panose="020B0604030500040204" pitchFamily="34" charset="0"/>
              </a:rPr>
              <a:t> by each upgrade.</a:t>
            </a:r>
          </a:p>
          <a:p>
            <a:r>
              <a:rPr lang="en-US" altLang="ko-KR" dirty="0">
                <a:solidFill>
                  <a:srgbClr val="00B050"/>
                </a:solidFill>
                <a:latin typeface="Daytona" panose="020B0604030500040204" pitchFamily="34" charset="0"/>
              </a:rPr>
              <a:t>Randomly generated Information terminals let Player know which way he should go to get certain upgrades.</a:t>
            </a:r>
          </a:p>
        </p:txBody>
      </p:sp>
    </p:spTree>
    <p:extLst>
      <p:ext uri="{BB962C8B-B14F-4D97-AF65-F5344CB8AC3E}">
        <p14:creationId xmlns:p14="http://schemas.microsoft.com/office/powerpoint/2010/main" val="3622999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BC20B79-5764-4163-8D34-9B97359E538F}"/>
              </a:ext>
            </a:extLst>
          </p:cNvPr>
          <p:cNvPicPr>
            <a:picLocks noGrp="1" noChangeAspect="1"/>
          </p:cNvPicPr>
          <p:nvPr>
            <p:ph idx="1"/>
          </p:nvPr>
        </p:nvPicPr>
        <p:blipFill>
          <a:blip r:embed="rId2"/>
          <a:stretch>
            <a:fillRect/>
          </a:stretch>
        </p:blipFill>
        <p:spPr>
          <a:xfrm>
            <a:off x="2281652" y="257212"/>
            <a:ext cx="7628696" cy="6343575"/>
          </a:xfrm>
          <a:prstGeom prst="rect">
            <a:avLst/>
          </a:prstGeom>
        </p:spPr>
      </p:pic>
      <p:sp>
        <p:nvSpPr>
          <p:cNvPr id="10" name="제목 9">
            <a:extLst>
              <a:ext uri="{FF2B5EF4-FFF2-40B4-BE49-F238E27FC236}">
                <a16:creationId xmlns:a16="http://schemas.microsoft.com/office/drawing/2014/main" id="{3BA700A3-E7C5-48AE-AE5B-6D9A6C4FE7AC}"/>
              </a:ext>
            </a:extLst>
          </p:cNvPr>
          <p:cNvSpPr>
            <a:spLocks noGrp="1"/>
          </p:cNvSpPr>
          <p:nvPr>
            <p:ph type="title"/>
          </p:nvPr>
        </p:nvSpPr>
        <p:spPr/>
        <p:txBody>
          <a:bodyPr/>
          <a:lstStyle/>
          <a:p>
            <a:endParaRPr lang="ko-KR" altLang="en-US"/>
          </a:p>
        </p:txBody>
      </p:sp>
      <p:pic>
        <p:nvPicPr>
          <p:cNvPr id="11" name="내용 개체 틀 6">
            <a:extLst>
              <a:ext uri="{FF2B5EF4-FFF2-40B4-BE49-F238E27FC236}">
                <a16:creationId xmlns:a16="http://schemas.microsoft.com/office/drawing/2014/main" id="{200438A1-AE02-4B5C-85E7-947AC35F8288}"/>
              </a:ext>
            </a:extLst>
          </p:cNvPr>
          <p:cNvPicPr>
            <a:picLocks noChangeAspect="1"/>
          </p:cNvPicPr>
          <p:nvPr/>
        </p:nvPicPr>
        <p:blipFill>
          <a:blip r:embed="rId3"/>
          <a:stretch>
            <a:fillRect/>
          </a:stretch>
        </p:blipFill>
        <p:spPr>
          <a:xfrm>
            <a:off x="774855" y="4834957"/>
            <a:ext cx="2875709" cy="1765830"/>
          </a:xfrm>
          <a:prstGeom prst="rect">
            <a:avLst/>
          </a:prstGeom>
        </p:spPr>
      </p:pic>
      <p:sp>
        <p:nvSpPr>
          <p:cNvPr id="12" name="직사각형 11">
            <a:extLst>
              <a:ext uri="{FF2B5EF4-FFF2-40B4-BE49-F238E27FC236}">
                <a16:creationId xmlns:a16="http://schemas.microsoft.com/office/drawing/2014/main" id="{16652DC7-2283-4A59-8FD0-A30CFD4A24C5}"/>
              </a:ext>
            </a:extLst>
          </p:cNvPr>
          <p:cNvSpPr/>
          <p:nvPr/>
        </p:nvSpPr>
        <p:spPr>
          <a:xfrm>
            <a:off x="1710267" y="4834957"/>
            <a:ext cx="355600" cy="982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0F739975-6F86-412D-A425-4F37218C63FB}"/>
              </a:ext>
            </a:extLst>
          </p:cNvPr>
          <p:cNvPicPr>
            <a:picLocks noChangeAspect="1"/>
          </p:cNvPicPr>
          <p:nvPr/>
        </p:nvPicPr>
        <p:blipFill>
          <a:blip r:embed="rId4"/>
          <a:stretch>
            <a:fillRect/>
          </a:stretch>
        </p:blipFill>
        <p:spPr>
          <a:xfrm>
            <a:off x="0" y="6580694"/>
            <a:ext cx="2729437" cy="277306"/>
          </a:xfrm>
          <a:prstGeom prst="rect">
            <a:avLst/>
          </a:prstGeom>
        </p:spPr>
      </p:pic>
    </p:spTree>
    <p:extLst>
      <p:ext uri="{BB962C8B-B14F-4D97-AF65-F5344CB8AC3E}">
        <p14:creationId xmlns:p14="http://schemas.microsoft.com/office/powerpoint/2010/main" val="2643693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THE ‘PIPELINE’</a:t>
            </a:r>
            <a:endParaRPr lang="ko-KR" altLang="en-US" dirty="0">
              <a:solidFill>
                <a:srgbClr val="00B050"/>
              </a:solidFill>
              <a:latin typeface="Daytona" panose="020B0604030500040204" pitchFamily="34" charset="0"/>
            </a:endParaRPr>
          </a:p>
        </p:txBody>
      </p:sp>
      <p:pic>
        <p:nvPicPr>
          <p:cNvPr id="7" name="내용 개체 틀 6">
            <a:extLst>
              <a:ext uri="{FF2B5EF4-FFF2-40B4-BE49-F238E27FC236}">
                <a16:creationId xmlns:a16="http://schemas.microsoft.com/office/drawing/2014/main" id="{4A5AD0E5-34B7-48B7-BE92-DD7942EEC412}"/>
              </a:ext>
            </a:extLst>
          </p:cNvPr>
          <p:cNvPicPr>
            <a:picLocks noGrp="1" noChangeAspect="1"/>
          </p:cNvPicPr>
          <p:nvPr>
            <p:ph idx="1"/>
          </p:nvPr>
        </p:nvPicPr>
        <p:blipFill>
          <a:blip r:embed="rId2"/>
          <a:stretch>
            <a:fillRect/>
          </a:stretch>
        </p:blipFill>
        <p:spPr>
          <a:xfrm>
            <a:off x="2552855" y="1825625"/>
            <a:ext cx="7086289" cy="4351338"/>
          </a:xfrm>
          <a:prstGeom prst="rect">
            <a:avLst/>
          </a:prstGeom>
        </p:spPr>
      </p:pic>
      <p:pic>
        <p:nvPicPr>
          <p:cNvPr id="8" name="그림 7">
            <a:extLst>
              <a:ext uri="{FF2B5EF4-FFF2-40B4-BE49-F238E27FC236}">
                <a16:creationId xmlns:a16="http://schemas.microsoft.com/office/drawing/2014/main" id="{D6B04302-BB7A-41B4-92A3-B95C69FD91B4}"/>
              </a:ext>
            </a:extLst>
          </p:cNvPr>
          <p:cNvPicPr>
            <a:picLocks noChangeAspect="1"/>
          </p:cNvPicPr>
          <p:nvPr/>
        </p:nvPicPr>
        <p:blipFill>
          <a:blip r:embed="rId3"/>
          <a:stretch>
            <a:fillRect/>
          </a:stretch>
        </p:blipFill>
        <p:spPr>
          <a:xfrm>
            <a:off x="0" y="6580694"/>
            <a:ext cx="2729437" cy="277306"/>
          </a:xfrm>
          <a:prstGeom prst="rect">
            <a:avLst/>
          </a:prstGeom>
        </p:spPr>
      </p:pic>
    </p:spTree>
    <p:extLst>
      <p:ext uri="{BB962C8B-B14F-4D97-AF65-F5344CB8AC3E}">
        <p14:creationId xmlns:p14="http://schemas.microsoft.com/office/powerpoint/2010/main" val="2082368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Tile Entities</a:t>
            </a:r>
            <a:endParaRPr lang="ko-KR" altLang="en-US" dirty="0">
              <a:solidFill>
                <a:srgbClr val="00B050"/>
              </a:solidFill>
              <a:latin typeface="Daytona" panose="020B0604030500040204" pitchFamily="34" charset="0"/>
            </a:endParaRPr>
          </a:p>
        </p:txBody>
      </p:sp>
      <p:pic>
        <p:nvPicPr>
          <p:cNvPr id="8" name="그림 7">
            <a:extLst>
              <a:ext uri="{FF2B5EF4-FFF2-40B4-BE49-F238E27FC236}">
                <a16:creationId xmlns:a16="http://schemas.microsoft.com/office/drawing/2014/main" id="{D6B04302-BB7A-41B4-92A3-B95C69FD91B4}"/>
              </a:ext>
            </a:extLst>
          </p:cNvPr>
          <p:cNvPicPr>
            <a:picLocks noChangeAspect="1"/>
          </p:cNvPicPr>
          <p:nvPr/>
        </p:nvPicPr>
        <p:blipFill>
          <a:blip r:embed="rId2"/>
          <a:stretch>
            <a:fillRect/>
          </a:stretch>
        </p:blipFill>
        <p:spPr>
          <a:xfrm>
            <a:off x="0" y="6580694"/>
            <a:ext cx="2729437" cy="277306"/>
          </a:xfrm>
          <a:prstGeom prst="rect">
            <a:avLst/>
          </a:prstGeom>
        </p:spPr>
      </p:pic>
      <p:pic>
        <p:nvPicPr>
          <p:cNvPr id="5" name="그림 4">
            <a:extLst>
              <a:ext uri="{FF2B5EF4-FFF2-40B4-BE49-F238E27FC236}">
                <a16:creationId xmlns:a16="http://schemas.microsoft.com/office/drawing/2014/main" id="{0E60BB50-0066-416F-902B-CFD7C2AD7944}"/>
              </a:ext>
            </a:extLst>
          </p:cNvPr>
          <p:cNvPicPr>
            <a:picLocks noChangeAspect="1"/>
          </p:cNvPicPr>
          <p:nvPr/>
        </p:nvPicPr>
        <p:blipFill>
          <a:blip r:embed="rId3"/>
          <a:stretch>
            <a:fillRect/>
          </a:stretch>
        </p:blipFill>
        <p:spPr>
          <a:xfrm>
            <a:off x="1476237" y="2311399"/>
            <a:ext cx="3686274" cy="3002892"/>
          </a:xfrm>
          <a:prstGeom prst="rect">
            <a:avLst/>
          </a:prstGeom>
        </p:spPr>
      </p:pic>
      <p:pic>
        <p:nvPicPr>
          <p:cNvPr id="6" name="그림 5">
            <a:extLst>
              <a:ext uri="{FF2B5EF4-FFF2-40B4-BE49-F238E27FC236}">
                <a16:creationId xmlns:a16="http://schemas.microsoft.com/office/drawing/2014/main" id="{3ED5E49B-17D5-4125-A061-C9653DE837AA}"/>
              </a:ext>
            </a:extLst>
          </p:cNvPr>
          <p:cNvPicPr>
            <a:picLocks noChangeAspect="1"/>
          </p:cNvPicPr>
          <p:nvPr/>
        </p:nvPicPr>
        <p:blipFill>
          <a:blip r:embed="rId4"/>
          <a:stretch>
            <a:fillRect/>
          </a:stretch>
        </p:blipFill>
        <p:spPr>
          <a:xfrm>
            <a:off x="6376019" y="2022145"/>
            <a:ext cx="2969941" cy="3581400"/>
          </a:xfrm>
          <a:prstGeom prst="rect">
            <a:avLst/>
          </a:prstGeom>
        </p:spPr>
      </p:pic>
    </p:spTree>
    <p:extLst>
      <p:ext uri="{BB962C8B-B14F-4D97-AF65-F5344CB8AC3E}">
        <p14:creationId xmlns:p14="http://schemas.microsoft.com/office/powerpoint/2010/main" val="3287977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Tile Entities</a:t>
            </a:r>
            <a:endParaRPr lang="ko-KR" altLang="en-US" dirty="0">
              <a:solidFill>
                <a:srgbClr val="00B050"/>
              </a:solidFill>
              <a:latin typeface="Daytona" panose="020B0604030500040204" pitchFamily="34" charset="0"/>
            </a:endParaRPr>
          </a:p>
        </p:txBody>
      </p:sp>
      <p:pic>
        <p:nvPicPr>
          <p:cNvPr id="8" name="그림 7">
            <a:extLst>
              <a:ext uri="{FF2B5EF4-FFF2-40B4-BE49-F238E27FC236}">
                <a16:creationId xmlns:a16="http://schemas.microsoft.com/office/drawing/2014/main" id="{D6B04302-BB7A-41B4-92A3-B95C69FD91B4}"/>
              </a:ext>
            </a:extLst>
          </p:cNvPr>
          <p:cNvPicPr>
            <a:picLocks noChangeAspect="1"/>
          </p:cNvPicPr>
          <p:nvPr/>
        </p:nvPicPr>
        <p:blipFill>
          <a:blip r:embed="rId2"/>
          <a:stretch>
            <a:fillRect/>
          </a:stretch>
        </p:blipFill>
        <p:spPr>
          <a:xfrm>
            <a:off x="0" y="6580694"/>
            <a:ext cx="2729437" cy="277306"/>
          </a:xfrm>
          <a:prstGeom prst="rect">
            <a:avLst/>
          </a:prstGeom>
        </p:spPr>
      </p:pic>
      <p:sp>
        <p:nvSpPr>
          <p:cNvPr id="4" name="내용 개체 틀 3">
            <a:extLst>
              <a:ext uri="{FF2B5EF4-FFF2-40B4-BE49-F238E27FC236}">
                <a16:creationId xmlns:a16="http://schemas.microsoft.com/office/drawing/2014/main" id="{EF57B57D-B8A5-4383-9C4B-C274D606852B}"/>
              </a:ext>
            </a:extLst>
          </p:cNvPr>
          <p:cNvSpPr>
            <a:spLocks noGrp="1"/>
          </p:cNvSpPr>
          <p:nvPr>
            <p:ph idx="1"/>
          </p:nvPr>
        </p:nvSpPr>
        <p:spPr/>
        <p:txBody>
          <a:bodyPr/>
          <a:lstStyle/>
          <a:p>
            <a:endParaRPr lang="ko-KR" altLang="en-US"/>
          </a:p>
        </p:txBody>
      </p:sp>
      <p:pic>
        <p:nvPicPr>
          <p:cNvPr id="3" name="그림 2">
            <a:extLst>
              <a:ext uri="{FF2B5EF4-FFF2-40B4-BE49-F238E27FC236}">
                <a16:creationId xmlns:a16="http://schemas.microsoft.com/office/drawing/2014/main" id="{E1714169-A02F-4620-BC08-3DF6995192A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020734" y="533513"/>
            <a:ext cx="6518063" cy="5790973"/>
          </a:xfrm>
          <a:prstGeom prst="rect">
            <a:avLst/>
          </a:prstGeom>
        </p:spPr>
      </p:pic>
    </p:spTree>
    <p:extLst>
      <p:ext uri="{BB962C8B-B14F-4D97-AF65-F5344CB8AC3E}">
        <p14:creationId xmlns:p14="http://schemas.microsoft.com/office/powerpoint/2010/main" val="1494433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Entity and Tile</a:t>
            </a:r>
            <a:endParaRPr lang="ko-KR" altLang="en-US" dirty="0">
              <a:solidFill>
                <a:srgbClr val="00B050"/>
              </a:solidFill>
              <a:latin typeface="Daytona" panose="020B0604030500040204" pitchFamily="34" charset="0"/>
            </a:endParaRPr>
          </a:p>
        </p:txBody>
      </p:sp>
      <p:pic>
        <p:nvPicPr>
          <p:cNvPr id="9" name="그림 8">
            <a:extLst>
              <a:ext uri="{FF2B5EF4-FFF2-40B4-BE49-F238E27FC236}">
                <a16:creationId xmlns:a16="http://schemas.microsoft.com/office/drawing/2014/main" id="{5B21A23F-A97F-45B6-937D-A656AE9B3F69}"/>
              </a:ext>
            </a:extLst>
          </p:cNvPr>
          <p:cNvPicPr>
            <a:picLocks noChangeAspect="1"/>
          </p:cNvPicPr>
          <p:nvPr/>
        </p:nvPicPr>
        <p:blipFill>
          <a:blip r:embed="rId2"/>
          <a:stretch>
            <a:fillRect/>
          </a:stretch>
        </p:blipFill>
        <p:spPr>
          <a:xfrm>
            <a:off x="0" y="6580694"/>
            <a:ext cx="2729437" cy="277306"/>
          </a:xfrm>
          <a:prstGeom prst="rect">
            <a:avLst/>
          </a:prstGeom>
        </p:spPr>
      </p:pic>
      <p:sp>
        <p:nvSpPr>
          <p:cNvPr id="4" name="내용 개체 틀 3">
            <a:extLst>
              <a:ext uri="{FF2B5EF4-FFF2-40B4-BE49-F238E27FC236}">
                <a16:creationId xmlns:a16="http://schemas.microsoft.com/office/drawing/2014/main" id="{A5E80235-D67A-4497-924E-9E98AA00E731}"/>
              </a:ext>
            </a:extLst>
          </p:cNvPr>
          <p:cNvSpPr>
            <a:spLocks noGrp="1"/>
          </p:cNvSpPr>
          <p:nvPr>
            <p:ph idx="1"/>
          </p:nvPr>
        </p:nvSpPr>
        <p:spPr/>
        <p:txBody>
          <a:bodyPr/>
          <a:lstStyle/>
          <a:p>
            <a:r>
              <a:rPr lang="en-US" altLang="ko-KR" dirty="0">
                <a:solidFill>
                  <a:srgbClr val="00B050"/>
                </a:solidFill>
                <a:latin typeface="Daytona" panose="020B0604030500040204" pitchFamily="34" charset="0"/>
              </a:rPr>
              <a:t>All relevant game objects, like player, mobs, and tiles, are entities.</a:t>
            </a:r>
          </a:p>
          <a:p>
            <a:r>
              <a:rPr lang="en-US" altLang="ko-KR" dirty="0">
                <a:solidFill>
                  <a:srgbClr val="00B050"/>
                </a:solidFill>
                <a:latin typeface="Daytona" panose="020B0604030500040204" pitchFamily="34" charset="0"/>
              </a:rPr>
              <a:t>Tile is a special type of entity that is generated in world gen and could not be moved or destroyed. </a:t>
            </a:r>
          </a:p>
          <a:p>
            <a:endParaRPr lang="en-US" altLang="ko-KR" dirty="0">
              <a:solidFill>
                <a:srgbClr val="00B050"/>
              </a:solidFill>
              <a:latin typeface="Daytona" panose="020B0604030500040204" pitchFamily="34" charset="0"/>
            </a:endParaRPr>
          </a:p>
          <a:p>
            <a:pPr marL="0" indent="0">
              <a:buNone/>
            </a:pPr>
            <a:endParaRPr lang="en-US" altLang="ko-KR" dirty="0">
              <a:solidFill>
                <a:srgbClr val="00B050"/>
              </a:solidFill>
              <a:latin typeface="Daytona" panose="020B0604030500040204" pitchFamily="34" charset="0"/>
            </a:endParaRPr>
          </a:p>
          <a:p>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3346170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Generator And Renderer</a:t>
            </a:r>
            <a:endParaRPr lang="ko-KR" altLang="en-US" dirty="0">
              <a:solidFill>
                <a:srgbClr val="00B050"/>
              </a:solidFill>
              <a:latin typeface="Daytona" panose="020B0604030500040204" pitchFamily="34" charset="0"/>
            </a:endParaRPr>
          </a:p>
        </p:txBody>
      </p:sp>
      <p:pic>
        <p:nvPicPr>
          <p:cNvPr id="8" name="그림 7">
            <a:extLst>
              <a:ext uri="{FF2B5EF4-FFF2-40B4-BE49-F238E27FC236}">
                <a16:creationId xmlns:a16="http://schemas.microsoft.com/office/drawing/2014/main" id="{D6B04302-BB7A-41B4-92A3-B95C69FD91B4}"/>
              </a:ext>
            </a:extLst>
          </p:cNvPr>
          <p:cNvPicPr>
            <a:picLocks noChangeAspect="1"/>
          </p:cNvPicPr>
          <p:nvPr/>
        </p:nvPicPr>
        <p:blipFill>
          <a:blip r:embed="rId2"/>
          <a:stretch>
            <a:fillRect/>
          </a:stretch>
        </p:blipFill>
        <p:spPr>
          <a:xfrm>
            <a:off x="0" y="6580694"/>
            <a:ext cx="2729437" cy="277306"/>
          </a:xfrm>
          <a:prstGeom prst="rect">
            <a:avLst/>
          </a:prstGeom>
        </p:spPr>
      </p:pic>
      <p:sp>
        <p:nvSpPr>
          <p:cNvPr id="4" name="내용 개체 틀 3">
            <a:extLst>
              <a:ext uri="{FF2B5EF4-FFF2-40B4-BE49-F238E27FC236}">
                <a16:creationId xmlns:a16="http://schemas.microsoft.com/office/drawing/2014/main" id="{755B2E53-3AE3-4D92-8ED6-7EBF0876FC2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AE81227-E461-423B-B89D-54BC4729BC1A}"/>
              </a:ext>
            </a:extLst>
          </p:cNvPr>
          <p:cNvPicPr>
            <a:picLocks noChangeAspect="1"/>
          </p:cNvPicPr>
          <p:nvPr/>
        </p:nvPicPr>
        <p:blipFill>
          <a:blip r:embed="rId3"/>
          <a:stretch>
            <a:fillRect/>
          </a:stretch>
        </p:blipFill>
        <p:spPr>
          <a:xfrm>
            <a:off x="6502400" y="1502054"/>
            <a:ext cx="5250797" cy="5078639"/>
          </a:xfrm>
          <a:prstGeom prst="rect">
            <a:avLst/>
          </a:prstGeom>
        </p:spPr>
      </p:pic>
      <p:pic>
        <p:nvPicPr>
          <p:cNvPr id="6" name="그림 5">
            <a:extLst>
              <a:ext uri="{FF2B5EF4-FFF2-40B4-BE49-F238E27FC236}">
                <a16:creationId xmlns:a16="http://schemas.microsoft.com/office/drawing/2014/main" id="{B93E9753-82CE-4D2E-B694-FEBC1597263C}"/>
              </a:ext>
            </a:extLst>
          </p:cNvPr>
          <p:cNvPicPr>
            <a:picLocks noChangeAspect="1"/>
          </p:cNvPicPr>
          <p:nvPr/>
        </p:nvPicPr>
        <p:blipFill>
          <a:blip r:embed="rId4"/>
          <a:stretch>
            <a:fillRect/>
          </a:stretch>
        </p:blipFill>
        <p:spPr>
          <a:xfrm>
            <a:off x="438803" y="1502054"/>
            <a:ext cx="5404321" cy="5083726"/>
          </a:xfrm>
          <a:prstGeom prst="rect">
            <a:avLst/>
          </a:prstGeom>
        </p:spPr>
      </p:pic>
    </p:spTree>
    <p:extLst>
      <p:ext uri="{BB962C8B-B14F-4D97-AF65-F5344CB8AC3E}">
        <p14:creationId xmlns:p14="http://schemas.microsoft.com/office/powerpoint/2010/main" val="358404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Data Decoupling</a:t>
            </a:r>
            <a:endParaRPr lang="ko-KR" altLang="en-US" dirty="0">
              <a:solidFill>
                <a:srgbClr val="00B050"/>
              </a:solidFill>
              <a:latin typeface="Daytona" panose="020B0604030500040204" pitchFamily="34" charset="0"/>
            </a:endParaRPr>
          </a:p>
        </p:txBody>
      </p:sp>
      <p:pic>
        <p:nvPicPr>
          <p:cNvPr id="8" name="그림 7">
            <a:extLst>
              <a:ext uri="{FF2B5EF4-FFF2-40B4-BE49-F238E27FC236}">
                <a16:creationId xmlns:a16="http://schemas.microsoft.com/office/drawing/2014/main" id="{D6B04302-BB7A-41B4-92A3-B95C69FD91B4}"/>
              </a:ext>
            </a:extLst>
          </p:cNvPr>
          <p:cNvPicPr>
            <a:picLocks noChangeAspect="1"/>
          </p:cNvPicPr>
          <p:nvPr/>
        </p:nvPicPr>
        <p:blipFill>
          <a:blip r:embed="rId2"/>
          <a:stretch>
            <a:fillRect/>
          </a:stretch>
        </p:blipFill>
        <p:spPr>
          <a:xfrm>
            <a:off x="0" y="6580694"/>
            <a:ext cx="2729437" cy="277306"/>
          </a:xfrm>
          <a:prstGeom prst="rect">
            <a:avLst/>
          </a:prstGeom>
        </p:spPr>
      </p:pic>
      <p:pic>
        <p:nvPicPr>
          <p:cNvPr id="3" name="내용 개체 틀 2">
            <a:extLst>
              <a:ext uri="{FF2B5EF4-FFF2-40B4-BE49-F238E27FC236}">
                <a16:creationId xmlns:a16="http://schemas.microsoft.com/office/drawing/2014/main" id="{D9DA1857-8095-40D0-85FF-467D417115DF}"/>
              </a:ext>
            </a:extLst>
          </p:cNvPr>
          <p:cNvPicPr>
            <a:picLocks noGrp="1" noChangeAspect="1"/>
          </p:cNvPicPr>
          <p:nvPr>
            <p:ph idx="1"/>
          </p:nvPr>
        </p:nvPicPr>
        <p:blipFill>
          <a:blip r:embed="rId3"/>
          <a:stretch>
            <a:fillRect/>
          </a:stretch>
        </p:blipFill>
        <p:spPr>
          <a:xfrm>
            <a:off x="7586069" y="132290"/>
            <a:ext cx="4013265" cy="8889797"/>
          </a:xfrm>
          <a:prstGeom prst="rect">
            <a:avLst/>
          </a:prstGeom>
        </p:spPr>
      </p:pic>
      <p:pic>
        <p:nvPicPr>
          <p:cNvPr id="7" name="그림 6">
            <a:extLst>
              <a:ext uri="{FF2B5EF4-FFF2-40B4-BE49-F238E27FC236}">
                <a16:creationId xmlns:a16="http://schemas.microsoft.com/office/drawing/2014/main" id="{B02C4E31-42E9-4222-BFB8-BF3A3478DEC9}"/>
              </a:ext>
            </a:extLst>
          </p:cNvPr>
          <p:cNvPicPr>
            <a:picLocks noChangeAspect="1"/>
          </p:cNvPicPr>
          <p:nvPr/>
        </p:nvPicPr>
        <p:blipFill>
          <a:blip r:embed="rId4"/>
          <a:stretch>
            <a:fillRect/>
          </a:stretch>
        </p:blipFill>
        <p:spPr>
          <a:xfrm>
            <a:off x="3115357" y="1578396"/>
            <a:ext cx="3937376" cy="8784806"/>
          </a:xfrm>
          <a:prstGeom prst="rect">
            <a:avLst/>
          </a:prstGeom>
        </p:spPr>
      </p:pic>
    </p:spTree>
    <p:extLst>
      <p:ext uri="{BB962C8B-B14F-4D97-AF65-F5344CB8AC3E}">
        <p14:creationId xmlns:p14="http://schemas.microsoft.com/office/powerpoint/2010/main" val="228632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New UI/UX</a:t>
            </a:r>
            <a:endParaRPr lang="ko-KR" altLang="en-US" dirty="0">
              <a:solidFill>
                <a:srgbClr val="00B050"/>
              </a:solidFill>
              <a:latin typeface="Daytona" panose="020B0604030500040204" pitchFamily="34" charset="0"/>
            </a:endParaRPr>
          </a:p>
        </p:txBody>
      </p:sp>
      <p:pic>
        <p:nvPicPr>
          <p:cNvPr id="8" name="그림 7">
            <a:extLst>
              <a:ext uri="{FF2B5EF4-FFF2-40B4-BE49-F238E27FC236}">
                <a16:creationId xmlns:a16="http://schemas.microsoft.com/office/drawing/2014/main" id="{D6B04302-BB7A-41B4-92A3-B95C69FD91B4}"/>
              </a:ext>
            </a:extLst>
          </p:cNvPr>
          <p:cNvPicPr>
            <a:picLocks noChangeAspect="1"/>
          </p:cNvPicPr>
          <p:nvPr/>
        </p:nvPicPr>
        <p:blipFill>
          <a:blip r:embed="rId2"/>
          <a:stretch>
            <a:fillRect/>
          </a:stretch>
        </p:blipFill>
        <p:spPr>
          <a:xfrm>
            <a:off x="0" y="6580694"/>
            <a:ext cx="2729437" cy="277306"/>
          </a:xfrm>
          <a:prstGeom prst="rect">
            <a:avLst/>
          </a:prstGeom>
        </p:spPr>
      </p:pic>
      <p:sp>
        <p:nvSpPr>
          <p:cNvPr id="5" name="내용 개체 틀 4">
            <a:extLst>
              <a:ext uri="{FF2B5EF4-FFF2-40B4-BE49-F238E27FC236}">
                <a16:creationId xmlns:a16="http://schemas.microsoft.com/office/drawing/2014/main" id="{74A95175-5B7B-49AA-915E-9DAA5E28AE31}"/>
              </a:ext>
            </a:extLst>
          </p:cNvPr>
          <p:cNvSpPr>
            <a:spLocks noGrp="1"/>
          </p:cNvSpPr>
          <p:nvPr>
            <p:ph idx="1"/>
          </p:nvPr>
        </p:nvSpPr>
        <p:spPr/>
        <p:txBody>
          <a:bodyPr/>
          <a:lstStyle/>
          <a:p>
            <a:endParaRPr lang="ko-KR" altLang="en-US" dirty="0"/>
          </a:p>
        </p:txBody>
      </p:sp>
      <p:pic>
        <p:nvPicPr>
          <p:cNvPr id="9" name="그림 8">
            <a:extLst>
              <a:ext uri="{FF2B5EF4-FFF2-40B4-BE49-F238E27FC236}">
                <a16:creationId xmlns:a16="http://schemas.microsoft.com/office/drawing/2014/main" id="{C2093F60-C81D-4C9F-9C46-8BA72D4DC7C7}"/>
              </a:ext>
            </a:extLst>
          </p:cNvPr>
          <p:cNvPicPr>
            <a:picLocks noChangeAspect="1"/>
          </p:cNvPicPr>
          <p:nvPr/>
        </p:nvPicPr>
        <p:blipFill>
          <a:blip r:embed="rId3"/>
          <a:stretch>
            <a:fillRect/>
          </a:stretch>
        </p:blipFill>
        <p:spPr>
          <a:xfrm>
            <a:off x="2091266" y="1471324"/>
            <a:ext cx="10100733" cy="4937648"/>
          </a:xfrm>
          <a:prstGeom prst="rect">
            <a:avLst/>
          </a:prstGeom>
        </p:spPr>
      </p:pic>
    </p:spTree>
    <p:extLst>
      <p:ext uri="{BB962C8B-B14F-4D97-AF65-F5344CB8AC3E}">
        <p14:creationId xmlns:p14="http://schemas.microsoft.com/office/powerpoint/2010/main" val="2702743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49278B-A7BD-461F-B2EC-A2B0F83E5A03}"/>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WORKS DONE</a:t>
            </a:r>
            <a:endParaRPr lang="ko-KR" altLang="en-US" dirty="0">
              <a:solidFill>
                <a:srgbClr val="00B050"/>
              </a:solidFill>
              <a:latin typeface="Daytona" panose="020B0604030500040204" pitchFamily="34" charset="0"/>
            </a:endParaRPr>
          </a:p>
        </p:txBody>
      </p:sp>
      <p:sp>
        <p:nvSpPr>
          <p:cNvPr id="3" name="내용 개체 틀 2">
            <a:extLst>
              <a:ext uri="{FF2B5EF4-FFF2-40B4-BE49-F238E27FC236}">
                <a16:creationId xmlns:a16="http://schemas.microsoft.com/office/drawing/2014/main" id="{102BC784-E62D-40C5-BF49-A14A2A11D05E}"/>
              </a:ext>
            </a:extLst>
          </p:cNvPr>
          <p:cNvSpPr>
            <a:spLocks noGrp="1"/>
          </p:cNvSpPr>
          <p:nvPr>
            <p:ph idx="1"/>
          </p:nvPr>
        </p:nvSpPr>
        <p:spPr/>
        <p:txBody>
          <a:bodyPr/>
          <a:lstStyle/>
          <a:p>
            <a:r>
              <a:rPr lang="en-US" altLang="ko-KR" dirty="0">
                <a:solidFill>
                  <a:srgbClr val="00B050"/>
                </a:solidFill>
                <a:latin typeface="Daytona" panose="020B0604030500040204" pitchFamily="34" charset="0"/>
              </a:rPr>
              <a:t>Expandable level generator/renderer</a:t>
            </a:r>
          </a:p>
          <a:p>
            <a:r>
              <a:rPr lang="en-US" altLang="ko-KR" dirty="0">
                <a:solidFill>
                  <a:srgbClr val="00B050"/>
                </a:solidFill>
                <a:latin typeface="Daytona" panose="020B0604030500040204" pitchFamily="34" charset="0"/>
              </a:rPr>
              <a:t>Expandable entity system</a:t>
            </a:r>
          </a:p>
          <a:p>
            <a:r>
              <a:rPr lang="en-US" altLang="ko-KR" dirty="0">
                <a:solidFill>
                  <a:srgbClr val="00B050"/>
                </a:solidFill>
                <a:latin typeface="Daytona" panose="020B0604030500040204" pitchFamily="34" charset="0"/>
              </a:rPr>
              <a:t>Prototype enemy/AI</a:t>
            </a:r>
          </a:p>
          <a:p>
            <a:r>
              <a:rPr lang="en-US" altLang="ko-KR" dirty="0">
                <a:solidFill>
                  <a:srgbClr val="00B050"/>
                </a:solidFill>
                <a:latin typeface="Daytona" panose="020B0604030500040204" pitchFamily="34" charset="0"/>
              </a:rPr>
              <a:t>Item and Skills UI</a:t>
            </a:r>
          </a:p>
          <a:p>
            <a:r>
              <a:rPr lang="en-US" altLang="ko-KR" dirty="0">
                <a:solidFill>
                  <a:srgbClr val="00B050"/>
                </a:solidFill>
                <a:latin typeface="Daytona" panose="020B0604030500040204" pitchFamily="34" charset="0"/>
              </a:rPr>
              <a:t>Framework for various scripts: NPC dialogue, description, etc.</a:t>
            </a:r>
          </a:p>
          <a:p>
            <a:endParaRPr lang="ko-KR" altLang="en-US" dirty="0">
              <a:solidFill>
                <a:srgbClr val="00B050"/>
              </a:solidFill>
              <a:latin typeface="Daytona" panose="020B0604030500040204" pitchFamily="34" charset="0"/>
            </a:endParaRPr>
          </a:p>
        </p:txBody>
      </p:sp>
      <p:pic>
        <p:nvPicPr>
          <p:cNvPr id="4" name="그림 3">
            <a:extLst>
              <a:ext uri="{FF2B5EF4-FFF2-40B4-BE49-F238E27FC236}">
                <a16:creationId xmlns:a16="http://schemas.microsoft.com/office/drawing/2014/main" id="{4A4C5227-D467-4070-AAA1-7764CCAE3017}"/>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3826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49278B-A7BD-461F-B2EC-A2B0F83E5A03}"/>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WORKS TO BE DONE</a:t>
            </a:r>
            <a:endParaRPr lang="ko-KR" altLang="en-US" dirty="0">
              <a:solidFill>
                <a:srgbClr val="00B050"/>
              </a:solidFill>
              <a:latin typeface="Daytona" panose="020B0604030500040204" pitchFamily="34" charset="0"/>
            </a:endParaRPr>
          </a:p>
        </p:txBody>
      </p:sp>
      <p:sp>
        <p:nvSpPr>
          <p:cNvPr id="3" name="내용 개체 틀 2">
            <a:extLst>
              <a:ext uri="{FF2B5EF4-FFF2-40B4-BE49-F238E27FC236}">
                <a16:creationId xmlns:a16="http://schemas.microsoft.com/office/drawing/2014/main" id="{102BC784-E62D-40C5-BF49-A14A2A11D05E}"/>
              </a:ext>
            </a:extLst>
          </p:cNvPr>
          <p:cNvSpPr>
            <a:spLocks noGrp="1"/>
          </p:cNvSpPr>
          <p:nvPr>
            <p:ph idx="1"/>
          </p:nvPr>
        </p:nvSpPr>
        <p:spPr/>
        <p:txBody>
          <a:bodyPr/>
          <a:lstStyle/>
          <a:p>
            <a:r>
              <a:rPr lang="en-US" altLang="ko-KR" dirty="0">
                <a:solidFill>
                  <a:srgbClr val="00B050"/>
                </a:solidFill>
                <a:latin typeface="Daytona" panose="020B0604030500040204" pitchFamily="34" charset="0"/>
              </a:rPr>
              <a:t>Save and Load</a:t>
            </a:r>
          </a:p>
          <a:p>
            <a:r>
              <a:rPr lang="en-US" altLang="ko-KR" dirty="0">
                <a:solidFill>
                  <a:srgbClr val="00B050"/>
                </a:solidFill>
                <a:latin typeface="Daytona" panose="020B0604030500040204" pitchFamily="34" charset="0"/>
              </a:rPr>
              <a:t>Music/Sound</a:t>
            </a:r>
          </a:p>
          <a:p>
            <a:endParaRPr lang="en-US" altLang="ko-KR" dirty="0">
              <a:solidFill>
                <a:srgbClr val="00B050"/>
              </a:solidFill>
              <a:latin typeface="Daytona" panose="020B0604030500040204" pitchFamily="34" charset="0"/>
            </a:endParaRPr>
          </a:p>
          <a:p>
            <a:r>
              <a:rPr lang="en-US" altLang="ko-KR" dirty="0">
                <a:solidFill>
                  <a:srgbClr val="00B050"/>
                </a:solidFill>
                <a:latin typeface="Daytona" panose="020B0604030500040204" pitchFamily="34" charset="0"/>
              </a:rPr>
              <a:t>Actual Fun Stuffs: Add Contents!</a:t>
            </a:r>
          </a:p>
          <a:p>
            <a:pPr lvl="1"/>
            <a:r>
              <a:rPr lang="en-US" altLang="ko-KR" dirty="0">
                <a:solidFill>
                  <a:srgbClr val="00B050"/>
                </a:solidFill>
                <a:latin typeface="Daytona" panose="020B0604030500040204" pitchFamily="34" charset="0"/>
              </a:rPr>
              <a:t>Enemies/Bosses</a:t>
            </a:r>
          </a:p>
          <a:p>
            <a:pPr lvl="1"/>
            <a:r>
              <a:rPr lang="en-US" altLang="ko-KR" dirty="0">
                <a:solidFill>
                  <a:srgbClr val="00B050"/>
                </a:solidFill>
                <a:latin typeface="Daytona" panose="020B0604030500040204" pitchFamily="34" charset="0"/>
              </a:rPr>
              <a:t>NPCs/Dialogues</a:t>
            </a:r>
          </a:p>
          <a:p>
            <a:pPr lvl="1"/>
            <a:r>
              <a:rPr lang="en-US" altLang="ko-KR" dirty="0">
                <a:solidFill>
                  <a:srgbClr val="00B050"/>
                </a:solidFill>
                <a:latin typeface="Daytona" panose="020B0604030500040204" pitchFamily="34" charset="0"/>
              </a:rPr>
              <a:t>New Map Features</a:t>
            </a:r>
          </a:p>
          <a:p>
            <a:pPr lvl="1"/>
            <a:r>
              <a:rPr lang="en-US" altLang="ko-KR" dirty="0">
                <a:solidFill>
                  <a:srgbClr val="00B050"/>
                </a:solidFill>
                <a:latin typeface="Daytona" panose="020B0604030500040204" pitchFamily="34" charset="0"/>
              </a:rPr>
              <a:t>New Weapons/Skills</a:t>
            </a:r>
          </a:p>
          <a:p>
            <a:endParaRPr lang="en-US" altLang="ko-KR" dirty="0">
              <a:solidFill>
                <a:srgbClr val="00B050"/>
              </a:solidFill>
              <a:latin typeface="Daytona" panose="020B0604030500040204" pitchFamily="34" charset="0"/>
            </a:endParaRPr>
          </a:p>
          <a:p>
            <a:endParaRPr lang="ko-KR" altLang="en-US" dirty="0">
              <a:solidFill>
                <a:srgbClr val="00B050"/>
              </a:solidFill>
              <a:latin typeface="Daytona" panose="020B0604030500040204" pitchFamily="34" charset="0"/>
            </a:endParaRPr>
          </a:p>
        </p:txBody>
      </p:sp>
      <p:pic>
        <p:nvPicPr>
          <p:cNvPr id="4" name="그림 3">
            <a:extLst>
              <a:ext uri="{FF2B5EF4-FFF2-40B4-BE49-F238E27FC236}">
                <a16:creationId xmlns:a16="http://schemas.microsoft.com/office/drawing/2014/main" id="{0E694182-D416-44E6-9E33-1C830DE09347}"/>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41361211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49278B-A7BD-461F-B2EC-A2B0F83E5A03}"/>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Link: List of Tiles</a:t>
            </a:r>
            <a:endParaRPr lang="ko-KR" altLang="en-US" dirty="0">
              <a:solidFill>
                <a:srgbClr val="00B050"/>
              </a:solidFill>
              <a:latin typeface="Daytona" panose="020B0604030500040204" pitchFamily="34" charset="0"/>
            </a:endParaRPr>
          </a:p>
        </p:txBody>
      </p:sp>
      <p:sp>
        <p:nvSpPr>
          <p:cNvPr id="3" name="내용 개체 틀 2">
            <a:extLst>
              <a:ext uri="{FF2B5EF4-FFF2-40B4-BE49-F238E27FC236}">
                <a16:creationId xmlns:a16="http://schemas.microsoft.com/office/drawing/2014/main" id="{102BC784-E62D-40C5-BF49-A14A2A11D05E}"/>
              </a:ext>
            </a:extLst>
          </p:cNvPr>
          <p:cNvSpPr>
            <a:spLocks noGrp="1"/>
          </p:cNvSpPr>
          <p:nvPr>
            <p:ph idx="1"/>
          </p:nvPr>
        </p:nvSpPr>
        <p:spPr/>
        <p:txBody>
          <a:bodyPr>
            <a:normAutofit/>
          </a:bodyPr>
          <a:lstStyle/>
          <a:p>
            <a:r>
              <a:rPr lang="en-US" altLang="ko-KR" dirty="0">
                <a:solidFill>
                  <a:srgbClr val="00B050"/>
                </a:solidFill>
                <a:latin typeface="Daytona" panose="020B0604030500040204" pitchFamily="34" charset="0"/>
              </a:rPr>
              <a:t>Base: Walls, Pipes</a:t>
            </a:r>
          </a:p>
          <a:p>
            <a:pPr lvl="1"/>
            <a:r>
              <a:rPr lang="en-US" altLang="ko-KR" dirty="0">
                <a:solidFill>
                  <a:srgbClr val="00B050"/>
                </a:solidFill>
                <a:latin typeface="Daytona" panose="020B0604030500040204" pitchFamily="34" charset="0"/>
              </a:rPr>
              <a:t>Base feature could not be altered. They are generated on </a:t>
            </a:r>
            <a:r>
              <a:rPr lang="en-US" altLang="ko-KR" dirty="0" err="1">
                <a:solidFill>
                  <a:srgbClr val="00B050"/>
                </a:solidFill>
                <a:latin typeface="Daytona" panose="020B0604030500040204" pitchFamily="34" charset="0"/>
              </a:rPr>
              <a:t>worldgen</a:t>
            </a:r>
            <a:r>
              <a:rPr lang="en-US" altLang="ko-KR" dirty="0">
                <a:solidFill>
                  <a:srgbClr val="00B050"/>
                </a:solidFill>
                <a:latin typeface="Daytona" panose="020B0604030500040204" pitchFamily="34" charset="0"/>
              </a:rPr>
              <a:t>.</a:t>
            </a:r>
          </a:p>
          <a:p>
            <a:endParaRPr lang="en-US" altLang="ko-KR" dirty="0">
              <a:solidFill>
                <a:srgbClr val="00B050"/>
              </a:solidFill>
              <a:latin typeface="Daytona" panose="020B0604030500040204" pitchFamily="34" charset="0"/>
            </a:endParaRPr>
          </a:p>
          <a:p>
            <a:endParaRPr lang="ko-KR" altLang="en-US" dirty="0">
              <a:solidFill>
                <a:srgbClr val="00B050"/>
              </a:solidFill>
              <a:latin typeface="Daytona" panose="020B0604030500040204" pitchFamily="34" charset="0"/>
            </a:endParaRPr>
          </a:p>
        </p:txBody>
      </p:sp>
      <p:pic>
        <p:nvPicPr>
          <p:cNvPr id="4" name="그림 3">
            <a:extLst>
              <a:ext uri="{FF2B5EF4-FFF2-40B4-BE49-F238E27FC236}">
                <a16:creationId xmlns:a16="http://schemas.microsoft.com/office/drawing/2014/main" id="{0E694182-D416-44E6-9E33-1C830DE09347}"/>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1329477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49278B-A7BD-461F-B2EC-A2B0F83E5A03}"/>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Cutoff</a:t>
            </a:r>
            <a:endParaRPr lang="ko-KR" altLang="en-US" dirty="0">
              <a:solidFill>
                <a:srgbClr val="00B050"/>
              </a:solidFill>
              <a:latin typeface="Daytona" panose="020B0604030500040204" pitchFamily="34" charset="0"/>
            </a:endParaRPr>
          </a:p>
        </p:txBody>
      </p:sp>
      <p:sp>
        <p:nvSpPr>
          <p:cNvPr id="3" name="내용 개체 틀 2">
            <a:extLst>
              <a:ext uri="{FF2B5EF4-FFF2-40B4-BE49-F238E27FC236}">
                <a16:creationId xmlns:a16="http://schemas.microsoft.com/office/drawing/2014/main" id="{102BC784-E62D-40C5-BF49-A14A2A11D05E}"/>
              </a:ext>
            </a:extLst>
          </p:cNvPr>
          <p:cNvSpPr>
            <a:spLocks noGrp="1"/>
          </p:cNvSpPr>
          <p:nvPr>
            <p:ph idx="1"/>
          </p:nvPr>
        </p:nvSpPr>
        <p:spPr/>
        <p:txBody>
          <a:bodyPr>
            <a:normAutofit fontScale="70000" lnSpcReduction="20000"/>
          </a:bodyPr>
          <a:lstStyle/>
          <a:p>
            <a:r>
              <a:rPr lang="en-US" altLang="ko-KR" dirty="0">
                <a:solidFill>
                  <a:srgbClr val="00B050"/>
                </a:solidFill>
                <a:latin typeface="Daytona" panose="020B0604030500040204" pitchFamily="34" charset="0"/>
              </a:rPr>
              <a:t>Additional Tiles: Traps, Barricades, Plants, Terminals</a:t>
            </a:r>
          </a:p>
          <a:p>
            <a:pPr lvl="1"/>
            <a:r>
              <a:rPr lang="en-US" altLang="ko-KR" dirty="0">
                <a:solidFill>
                  <a:srgbClr val="00B050"/>
                </a:solidFill>
                <a:latin typeface="Daytona" panose="020B0604030500040204" pitchFamily="34" charset="0"/>
              </a:rPr>
              <a:t>Additional features are installed on base feature, and could be destroyed when damaged.</a:t>
            </a:r>
          </a:p>
          <a:p>
            <a:r>
              <a:rPr lang="en-US" altLang="ko-KR" dirty="0">
                <a:solidFill>
                  <a:srgbClr val="00B050"/>
                </a:solidFill>
                <a:latin typeface="Daytona" panose="020B0604030500040204" pitchFamily="34" charset="0"/>
              </a:rPr>
              <a:t>Building the Base</a:t>
            </a:r>
          </a:p>
          <a:p>
            <a:r>
              <a:rPr lang="en-US" altLang="ko-KR" dirty="0">
                <a:solidFill>
                  <a:srgbClr val="00B050"/>
                </a:solidFill>
                <a:latin typeface="Daytona" panose="020B0604030500040204" pitchFamily="34" charset="0"/>
              </a:rPr>
              <a:t>Friendly Entities(drones, turrets, </a:t>
            </a:r>
            <a:r>
              <a:rPr lang="en-US" altLang="ko-KR" dirty="0" err="1">
                <a:solidFill>
                  <a:srgbClr val="00B050"/>
                </a:solidFill>
                <a:latin typeface="Daytona" panose="020B0604030500040204" pitchFamily="34" charset="0"/>
              </a:rPr>
              <a:t>etc</a:t>
            </a:r>
            <a:r>
              <a:rPr lang="en-US" altLang="ko-KR" dirty="0">
                <a:solidFill>
                  <a:srgbClr val="00B050"/>
                </a:solidFill>
                <a:latin typeface="Daytona" panose="020B0604030500040204" pitchFamily="34" charset="0"/>
              </a:rPr>
              <a:t>)</a:t>
            </a:r>
          </a:p>
          <a:p>
            <a:r>
              <a:rPr lang="en-US" altLang="ko-KR" dirty="0">
                <a:solidFill>
                  <a:srgbClr val="00B050"/>
                </a:solidFill>
                <a:latin typeface="Daytona" panose="020B0604030500040204" pitchFamily="34" charset="0"/>
              </a:rPr>
              <a:t>Communication System</a:t>
            </a:r>
          </a:p>
          <a:p>
            <a:r>
              <a:rPr lang="en-US" altLang="ko-KR" dirty="0">
                <a:solidFill>
                  <a:srgbClr val="00B050"/>
                </a:solidFill>
                <a:latin typeface="Daytona" panose="020B0604030500040204" pitchFamily="34" charset="0"/>
              </a:rPr>
              <a:t>Actual Fun Stuffs: </a:t>
            </a:r>
          </a:p>
          <a:p>
            <a:pPr lvl="1"/>
            <a:r>
              <a:rPr lang="en-US" altLang="ko-KR" dirty="0">
                <a:solidFill>
                  <a:srgbClr val="00B050"/>
                </a:solidFill>
                <a:latin typeface="Daytona" panose="020B0604030500040204" pitchFamily="34" charset="0"/>
              </a:rPr>
              <a:t>Reconstruction of map</a:t>
            </a:r>
          </a:p>
          <a:p>
            <a:pPr lvl="1"/>
            <a:r>
              <a:rPr lang="en-US" altLang="ko-KR" dirty="0">
                <a:solidFill>
                  <a:srgbClr val="00B050"/>
                </a:solidFill>
                <a:latin typeface="Daytona" panose="020B0604030500040204" pitchFamily="34" charset="0"/>
              </a:rPr>
              <a:t>Day/Night Cycle</a:t>
            </a:r>
          </a:p>
          <a:p>
            <a:pPr lvl="1"/>
            <a:r>
              <a:rPr lang="en-US" altLang="ko-KR" dirty="0">
                <a:solidFill>
                  <a:srgbClr val="00B050"/>
                </a:solidFill>
                <a:latin typeface="Daytona" panose="020B0604030500040204" pitchFamily="34" charset="0"/>
              </a:rPr>
              <a:t>Regions</a:t>
            </a:r>
          </a:p>
          <a:p>
            <a:pPr lvl="1"/>
            <a:r>
              <a:rPr lang="en-US" altLang="ko-KR" dirty="0">
                <a:solidFill>
                  <a:srgbClr val="00B050"/>
                </a:solidFill>
                <a:latin typeface="Daytona" panose="020B0604030500040204" pitchFamily="34" charset="0"/>
              </a:rPr>
              <a:t>Disasters</a:t>
            </a:r>
          </a:p>
          <a:p>
            <a:pPr lvl="1"/>
            <a:r>
              <a:rPr lang="en-US" altLang="ko-KR" dirty="0">
                <a:solidFill>
                  <a:srgbClr val="00B050"/>
                </a:solidFill>
                <a:latin typeface="Daytona" panose="020B0604030500040204" pitchFamily="34" charset="0"/>
              </a:rPr>
              <a:t>Bosses</a:t>
            </a:r>
          </a:p>
          <a:p>
            <a:pPr lvl="1"/>
            <a:r>
              <a:rPr lang="en-US" altLang="ko-KR" dirty="0">
                <a:solidFill>
                  <a:srgbClr val="00B050"/>
                </a:solidFill>
                <a:latin typeface="Daytona" panose="020B0604030500040204" pitchFamily="34" charset="0"/>
              </a:rPr>
              <a:t>NPCs/Dialogues</a:t>
            </a:r>
          </a:p>
          <a:p>
            <a:pPr lvl="1"/>
            <a:r>
              <a:rPr lang="en-US" altLang="ko-KR" dirty="0">
                <a:solidFill>
                  <a:srgbClr val="00B050"/>
                </a:solidFill>
                <a:latin typeface="Daytona" panose="020B0604030500040204" pitchFamily="34" charset="0"/>
              </a:rPr>
              <a:t>New Map Features</a:t>
            </a:r>
          </a:p>
          <a:p>
            <a:pPr lvl="1"/>
            <a:r>
              <a:rPr lang="en-US" altLang="ko-KR" dirty="0">
                <a:solidFill>
                  <a:srgbClr val="00B050"/>
                </a:solidFill>
                <a:latin typeface="Daytona" panose="020B0604030500040204" pitchFamily="34" charset="0"/>
              </a:rPr>
              <a:t>New Weapons</a:t>
            </a:r>
          </a:p>
          <a:p>
            <a:endParaRPr lang="en-US" altLang="ko-KR" dirty="0">
              <a:solidFill>
                <a:srgbClr val="00B050"/>
              </a:solidFill>
              <a:latin typeface="Daytona" panose="020B0604030500040204" pitchFamily="34" charset="0"/>
            </a:endParaRPr>
          </a:p>
          <a:p>
            <a:endParaRPr lang="ko-KR" altLang="en-US" dirty="0">
              <a:solidFill>
                <a:srgbClr val="00B050"/>
              </a:solidFill>
              <a:latin typeface="Daytona" panose="020B0604030500040204" pitchFamily="34" charset="0"/>
            </a:endParaRPr>
          </a:p>
        </p:txBody>
      </p:sp>
      <p:pic>
        <p:nvPicPr>
          <p:cNvPr id="4" name="그림 3">
            <a:extLst>
              <a:ext uri="{FF2B5EF4-FFF2-40B4-BE49-F238E27FC236}">
                <a16:creationId xmlns:a16="http://schemas.microsoft.com/office/drawing/2014/main" id="{0E694182-D416-44E6-9E33-1C830DE09347}"/>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1529567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9B9384-894F-4837-AAE3-CF18A4E64B7E}"/>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Join Our Team!</a:t>
            </a:r>
            <a:endParaRPr lang="ko-KR" altLang="en-US" dirty="0">
              <a:solidFill>
                <a:srgbClr val="00B050"/>
              </a:solidFill>
              <a:latin typeface="Daytona" panose="020B0604030500040204" pitchFamily="34" charset="0"/>
            </a:endParaRPr>
          </a:p>
        </p:txBody>
      </p:sp>
      <p:sp>
        <p:nvSpPr>
          <p:cNvPr id="3" name="내용 개체 틀 2">
            <a:extLst>
              <a:ext uri="{FF2B5EF4-FFF2-40B4-BE49-F238E27FC236}">
                <a16:creationId xmlns:a16="http://schemas.microsoft.com/office/drawing/2014/main" id="{903444B7-6E5A-4B99-8722-E68F07CBFAF5}"/>
              </a:ext>
            </a:extLst>
          </p:cNvPr>
          <p:cNvSpPr>
            <a:spLocks noGrp="1"/>
          </p:cNvSpPr>
          <p:nvPr>
            <p:ph idx="1"/>
          </p:nvPr>
        </p:nvSpPr>
        <p:spPr>
          <a:xfrm>
            <a:off x="838200" y="1825625"/>
            <a:ext cx="10515600" cy="697707"/>
          </a:xfrm>
        </p:spPr>
        <p:txBody>
          <a:bodyPr/>
          <a:lstStyle/>
          <a:p>
            <a:r>
              <a:rPr lang="en-US" altLang="ko-KR" dirty="0">
                <a:solidFill>
                  <a:srgbClr val="00B050"/>
                </a:solidFill>
                <a:latin typeface="Daytona" panose="020B0604030500040204" pitchFamily="34" charset="0"/>
              </a:rPr>
              <a:t>3D Modeling:</a:t>
            </a:r>
            <a:r>
              <a:rPr lang="ko-KR" altLang="en-US" dirty="0">
                <a:solidFill>
                  <a:srgbClr val="00B050"/>
                </a:solidFill>
                <a:latin typeface="Daytona" panose="020B0604030500040204" pitchFamily="34" charset="0"/>
              </a:rPr>
              <a:t> </a:t>
            </a:r>
            <a:r>
              <a:rPr lang="en-US" altLang="ko-KR" dirty="0">
                <a:solidFill>
                  <a:srgbClr val="00B050"/>
                </a:solidFill>
                <a:latin typeface="Daytona" panose="020B0604030500040204" pitchFamily="34" charset="0"/>
              </a:rPr>
              <a:t>map</a:t>
            </a:r>
            <a:r>
              <a:rPr lang="ko-KR" altLang="en-US" dirty="0">
                <a:solidFill>
                  <a:srgbClr val="00B050"/>
                </a:solidFill>
                <a:latin typeface="Daytona" panose="020B0604030500040204" pitchFamily="34" charset="0"/>
              </a:rPr>
              <a:t> </a:t>
            </a:r>
            <a:r>
              <a:rPr lang="en-US" altLang="ko-KR" dirty="0">
                <a:solidFill>
                  <a:srgbClr val="00B050"/>
                </a:solidFill>
                <a:latin typeface="Daytona" panose="020B0604030500040204" pitchFamily="34" charset="0"/>
              </a:rPr>
              <a:t>objects,</a:t>
            </a:r>
            <a:r>
              <a:rPr lang="ko-KR" altLang="en-US" dirty="0">
                <a:solidFill>
                  <a:srgbClr val="00B050"/>
                </a:solidFill>
                <a:latin typeface="Daytona" panose="020B0604030500040204" pitchFamily="34" charset="0"/>
              </a:rPr>
              <a:t> </a:t>
            </a:r>
            <a:r>
              <a:rPr lang="en-US" altLang="ko-KR" dirty="0">
                <a:solidFill>
                  <a:srgbClr val="00B050"/>
                </a:solidFill>
                <a:latin typeface="Daytona" panose="020B0604030500040204" pitchFamily="34" charset="0"/>
              </a:rPr>
              <a:t>mobs and creatures</a:t>
            </a:r>
          </a:p>
        </p:txBody>
      </p:sp>
      <p:pic>
        <p:nvPicPr>
          <p:cNvPr id="4" name="그림 3">
            <a:extLst>
              <a:ext uri="{FF2B5EF4-FFF2-40B4-BE49-F238E27FC236}">
                <a16:creationId xmlns:a16="http://schemas.microsoft.com/office/drawing/2014/main" id="{8A69AAF4-3AA3-4DB7-B07F-98C610DE0C08}"/>
              </a:ext>
            </a:extLst>
          </p:cNvPr>
          <p:cNvPicPr>
            <a:picLocks noChangeAspect="1"/>
          </p:cNvPicPr>
          <p:nvPr/>
        </p:nvPicPr>
        <p:blipFill>
          <a:blip r:embed="rId2"/>
          <a:stretch>
            <a:fillRect/>
          </a:stretch>
        </p:blipFill>
        <p:spPr>
          <a:xfrm>
            <a:off x="9660465" y="1690688"/>
            <a:ext cx="2248429" cy="2268469"/>
          </a:xfrm>
          <a:prstGeom prst="rect">
            <a:avLst/>
          </a:prstGeom>
        </p:spPr>
      </p:pic>
      <p:pic>
        <p:nvPicPr>
          <p:cNvPr id="5" name="그림 4">
            <a:extLst>
              <a:ext uri="{FF2B5EF4-FFF2-40B4-BE49-F238E27FC236}">
                <a16:creationId xmlns:a16="http://schemas.microsoft.com/office/drawing/2014/main" id="{21A9EC68-3531-4A12-9FB0-E919C70870B6}"/>
              </a:ext>
            </a:extLst>
          </p:cNvPr>
          <p:cNvPicPr>
            <a:picLocks noChangeAspect="1"/>
          </p:cNvPicPr>
          <p:nvPr/>
        </p:nvPicPr>
        <p:blipFill>
          <a:blip r:embed="rId3"/>
          <a:stretch>
            <a:fillRect/>
          </a:stretch>
        </p:blipFill>
        <p:spPr>
          <a:xfrm>
            <a:off x="7369526" y="2523332"/>
            <a:ext cx="1941690" cy="1477962"/>
          </a:xfrm>
          <a:prstGeom prst="rect">
            <a:avLst/>
          </a:prstGeom>
        </p:spPr>
      </p:pic>
      <p:sp>
        <p:nvSpPr>
          <p:cNvPr id="6" name="내용 개체 틀 2">
            <a:extLst>
              <a:ext uri="{FF2B5EF4-FFF2-40B4-BE49-F238E27FC236}">
                <a16:creationId xmlns:a16="http://schemas.microsoft.com/office/drawing/2014/main" id="{077618C1-E140-4439-9D94-A00B99F642F8}"/>
              </a:ext>
            </a:extLst>
          </p:cNvPr>
          <p:cNvSpPr txBox="1">
            <a:spLocks/>
          </p:cNvSpPr>
          <p:nvPr/>
        </p:nvSpPr>
        <p:spPr>
          <a:xfrm>
            <a:off x="838200" y="4094094"/>
            <a:ext cx="10515600" cy="697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rgbClr val="00B050"/>
                </a:solidFill>
                <a:latin typeface="Daytona" panose="020B0604030500040204" pitchFamily="34" charset="0"/>
              </a:rPr>
              <a:t>Script Writing: Item/Mob/Terrain Description, Interactions</a:t>
            </a:r>
          </a:p>
        </p:txBody>
      </p:sp>
      <p:pic>
        <p:nvPicPr>
          <p:cNvPr id="7" name="그림 6">
            <a:extLst>
              <a:ext uri="{FF2B5EF4-FFF2-40B4-BE49-F238E27FC236}">
                <a16:creationId xmlns:a16="http://schemas.microsoft.com/office/drawing/2014/main" id="{88732551-1B76-4A29-AFFD-D40799A1F305}"/>
              </a:ext>
            </a:extLst>
          </p:cNvPr>
          <p:cNvPicPr>
            <a:picLocks noChangeAspect="1"/>
          </p:cNvPicPr>
          <p:nvPr/>
        </p:nvPicPr>
        <p:blipFill>
          <a:blip r:embed="rId4"/>
          <a:stretch>
            <a:fillRect/>
          </a:stretch>
        </p:blipFill>
        <p:spPr>
          <a:xfrm>
            <a:off x="7258578" y="4926738"/>
            <a:ext cx="4105275" cy="1114425"/>
          </a:xfrm>
          <a:prstGeom prst="rect">
            <a:avLst/>
          </a:prstGeom>
        </p:spPr>
      </p:pic>
      <p:pic>
        <p:nvPicPr>
          <p:cNvPr id="8" name="그림 7">
            <a:extLst>
              <a:ext uri="{FF2B5EF4-FFF2-40B4-BE49-F238E27FC236}">
                <a16:creationId xmlns:a16="http://schemas.microsoft.com/office/drawing/2014/main" id="{2C17DBED-79DF-4627-97D4-80BB6F0BE7AA}"/>
              </a:ext>
            </a:extLst>
          </p:cNvPr>
          <p:cNvPicPr>
            <a:picLocks noChangeAspect="1"/>
          </p:cNvPicPr>
          <p:nvPr/>
        </p:nvPicPr>
        <p:blipFill>
          <a:blip r:embed="rId5"/>
          <a:stretch>
            <a:fillRect/>
          </a:stretch>
        </p:blipFill>
        <p:spPr>
          <a:xfrm>
            <a:off x="0" y="6580694"/>
            <a:ext cx="2729437" cy="277306"/>
          </a:xfrm>
          <a:prstGeom prst="rect">
            <a:avLst/>
          </a:prstGeom>
        </p:spPr>
      </p:pic>
    </p:spTree>
    <p:extLst>
      <p:ext uri="{BB962C8B-B14F-4D97-AF65-F5344CB8AC3E}">
        <p14:creationId xmlns:p14="http://schemas.microsoft.com/office/powerpoint/2010/main" val="253632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9B9384-894F-4837-AAE3-CF18A4E64B7E}"/>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Join Our Team!</a:t>
            </a:r>
            <a:endParaRPr lang="ko-KR" altLang="en-US" dirty="0">
              <a:solidFill>
                <a:srgbClr val="00B050"/>
              </a:solidFill>
              <a:latin typeface="Daytona" panose="020B0604030500040204" pitchFamily="34" charset="0"/>
            </a:endParaRPr>
          </a:p>
        </p:txBody>
      </p:sp>
      <p:sp>
        <p:nvSpPr>
          <p:cNvPr id="3" name="내용 개체 틀 2">
            <a:extLst>
              <a:ext uri="{FF2B5EF4-FFF2-40B4-BE49-F238E27FC236}">
                <a16:creationId xmlns:a16="http://schemas.microsoft.com/office/drawing/2014/main" id="{903444B7-6E5A-4B99-8722-E68F07CBFAF5}"/>
              </a:ext>
            </a:extLst>
          </p:cNvPr>
          <p:cNvSpPr>
            <a:spLocks noGrp="1"/>
          </p:cNvSpPr>
          <p:nvPr>
            <p:ph idx="1"/>
          </p:nvPr>
        </p:nvSpPr>
        <p:spPr>
          <a:xfrm>
            <a:off x="838200" y="1825625"/>
            <a:ext cx="10515600" cy="697707"/>
          </a:xfrm>
        </p:spPr>
        <p:txBody>
          <a:bodyPr/>
          <a:lstStyle/>
          <a:p>
            <a:r>
              <a:rPr lang="en-US" altLang="ko-KR" dirty="0">
                <a:solidFill>
                  <a:srgbClr val="00B050"/>
                </a:solidFill>
                <a:latin typeface="Daytona" panose="020B0604030500040204" pitchFamily="34" charset="0"/>
              </a:rPr>
              <a:t>Sprites:</a:t>
            </a:r>
            <a:r>
              <a:rPr lang="ko-KR" altLang="en-US" dirty="0">
                <a:solidFill>
                  <a:srgbClr val="00B050"/>
                </a:solidFill>
                <a:latin typeface="Daytona" panose="020B0604030500040204" pitchFamily="34" charset="0"/>
              </a:rPr>
              <a:t> </a:t>
            </a:r>
            <a:r>
              <a:rPr lang="en-US" altLang="ko-KR" dirty="0">
                <a:solidFill>
                  <a:srgbClr val="00B050"/>
                </a:solidFill>
                <a:latin typeface="Daytona" panose="020B0604030500040204" pitchFamily="34" charset="0"/>
              </a:rPr>
              <a:t>UI, Item Icons, Skill Icons, On screen Effect</a:t>
            </a:r>
          </a:p>
        </p:txBody>
      </p:sp>
      <p:pic>
        <p:nvPicPr>
          <p:cNvPr id="8" name="그림 7">
            <a:extLst>
              <a:ext uri="{FF2B5EF4-FFF2-40B4-BE49-F238E27FC236}">
                <a16:creationId xmlns:a16="http://schemas.microsoft.com/office/drawing/2014/main" id="{2C17DBED-79DF-4627-97D4-80BB6F0BE7AA}"/>
              </a:ext>
            </a:extLst>
          </p:cNvPr>
          <p:cNvPicPr>
            <a:picLocks noChangeAspect="1"/>
          </p:cNvPicPr>
          <p:nvPr/>
        </p:nvPicPr>
        <p:blipFill>
          <a:blip r:embed="rId2"/>
          <a:stretch>
            <a:fillRect/>
          </a:stretch>
        </p:blipFill>
        <p:spPr>
          <a:xfrm>
            <a:off x="0" y="6580694"/>
            <a:ext cx="2729437" cy="277306"/>
          </a:xfrm>
          <a:prstGeom prst="rect">
            <a:avLst/>
          </a:prstGeom>
        </p:spPr>
      </p:pic>
      <p:pic>
        <p:nvPicPr>
          <p:cNvPr id="9" name="그림 8">
            <a:extLst>
              <a:ext uri="{FF2B5EF4-FFF2-40B4-BE49-F238E27FC236}">
                <a16:creationId xmlns:a16="http://schemas.microsoft.com/office/drawing/2014/main" id="{76DF7686-A5D5-4E43-BEE2-EFE921BDD60D}"/>
              </a:ext>
            </a:extLst>
          </p:cNvPr>
          <p:cNvPicPr>
            <a:picLocks noChangeAspect="1"/>
          </p:cNvPicPr>
          <p:nvPr/>
        </p:nvPicPr>
        <p:blipFill>
          <a:blip r:embed="rId3"/>
          <a:stretch>
            <a:fillRect/>
          </a:stretch>
        </p:blipFill>
        <p:spPr>
          <a:xfrm>
            <a:off x="3750733" y="2523332"/>
            <a:ext cx="3541244" cy="2166408"/>
          </a:xfrm>
          <a:prstGeom prst="rect">
            <a:avLst/>
          </a:prstGeom>
        </p:spPr>
      </p:pic>
    </p:spTree>
    <p:extLst>
      <p:ext uri="{BB962C8B-B14F-4D97-AF65-F5344CB8AC3E}">
        <p14:creationId xmlns:p14="http://schemas.microsoft.com/office/powerpoint/2010/main" val="42830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9B9384-894F-4837-AAE3-CF18A4E64B7E}"/>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Join Our Team!</a:t>
            </a:r>
            <a:endParaRPr lang="ko-KR" altLang="en-US" dirty="0">
              <a:solidFill>
                <a:srgbClr val="00B050"/>
              </a:solidFill>
              <a:latin typeface="Daytona" panose="020B0604030500040204" pitchFamily="34" charset="0"/>
            </a:endParaRPr>
          </a:p>
        </p:txBody>
      </p:sp>
      <p:sp>
        <p:nvSpPr>
          <p:cNvPr id="3" name="내용 개체 틀 2">
            <a:extLst>
              <a:ext uri="{FF2B5EF4-FFF2-40B4-BE49-F238E27FC236}">
                <a16:creationId xmlns:a16="http://schemas.microsoft.com/office/drawing/2014/main" id="{903444B7-6E5A-4B99-8722-E68F07CBFAF5}"/>
              </a:ext>
            </a:extLst>
          </p:cNvPr>
          <p:cNvSpPr>
            <a:spLocks noGrp="1"/>
          </p:cNvSpPr>
          <p:nvPr>
            <p:ph idx="1"/>
          </p:nvPr>
        </p:nvSpPr>
        <p:spPr>
          <a:xfrm>
            <a:off x="838200" y="1825625"/>
            <a:ext cx="10515600" cy="697707"/>
          </a:xfrm>
        </p:spPr>
        <p:txBody>
          <a:bodyPr>
            <a:normAutofit fontScale="92500" lnSpcReduction="20000"/>
          </a:bodyPr>
          <a:lstStyle/>
          <a:p>
            <a:r>
              <a:rPr lang="en-US" altLang="ko-KR" dirty="0">
                <a:solidFill>
                  <a:srgbClr val="00B050"/>
                </a:solidFill>
                <a:latin typeface="Daytona" panose="020B0604030500040204" pitchFamily="34" charset="0"/>
              </a:rPr>
              <a:t>Coding (C#): Skill scripts, Item scripts, Mob AI, </a:t>
            </a:r>
            <a:r>
              <a:rPr lang="en-US" altLang="ko-KR" dirty="0" err="1">
                <a:solidFill>
                  <a:srgbClr val="00B050"/>
                </a:solidFill>
                <a:latin typeface="Daytona" panose="020B0604030500040204" pitchFamily="34" charset="0"/>
              </a:rPr>
              <a:t>Mapgen</a:t>
            </a:r>
            <a:r>
              <a:rPr lang="en-US" altLang="ko-KR" dirty="0">
                <a:solidFill>
                  <a:srgbClr val="00B050"/>
                </a:solidFill>
                <a:latin typeface="Daytona" panose="020B0604030500040204" pitchFamily="34" charset="0"/>
              </a:rPr>
              <a:t>, Save and Load</a:t>
            </a:r>
          </a:p>
        </p:txBody>
      </p:sp>
      <p:sp>
        <p:nvSpPr>
          <p:cNvPr id="6" name="내용 개체 틀 2">
            <a:extLst>
              <a:ext uri="{FF2B5EF4-FFF2-40B4-BE49-F238E27FC236}">
                <a16:creationId xmlns:a16="http://schemas.microsoft.com/office/drawing/2014/main" id="{077618C1-E140-4439-9D94-A00B99F642F8}"/>
              </a:ext>
            </a:extLst>
          </p:cNvPr>
          <p:cNvSpPr txBox="1">
            <a:spLocks/>
          </p:cNvSpPr>
          <p:nvPr/>
        </p:nvSpPr>
        <p:spPr>
          <a:xfrm>
            <a:off x="838200" y="3231288"/>
            <a:ext cx="10515600" cy="697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rgbClr val="00B050"/>
                </a:solidFill>
                <a:latin typeface="Daytona" panose="020B0604030500040204" pitchFamily="34" charset="0"/>
              </a:rPr>
              <a:t>Particle system. (Skill, etc.)</a:t>
            </a:r>
          </a:p>
        </p:txBody>
      </p:sp>
      <p:pic>
        <p:nvPicPr>
          <p:cNvPr id="8" name="그림 7">
            <a:extLst>
              <a:ext uri="{FF2B5EF4-FFF2-40B4-BE49-F238E27FC236}">
                <a16:creationId xmlns:a16="http://schemas.microsoft.com/office/drawing/2014/main" id="{329A7C0C-2784-4781-9B92-CCD0D7A303C0}"/>
              </a:ext>
            </a:extLst>
          </p:cNvPr>
          <p:cNvPicPr>
            <a:picLocks noChangeAspect="1"/>
          </p:cNvPicPr>
          <p:nvPr/>
        </p:nvPicPr>
        <p:blipFill>
          <a:blip r:embed="rId3"/>
          <a:stretch>
            <a:fillRect/>
          </a:stretch>
        </p:blipFill>
        <p:spPr>
          <a:xfrm>
            <a:off x="0" y="6580694"/>
            <a:ext cx="2729437" cy="277306"/>
          </a:xfrm>
          <a:prstGeom prst="rect">
            <a:avLst/>
          </a:prstGeom>
        </p:spPr>
      </p:pic>
      <p:sp>
        <p:nvSpPr>
          <p:cNvPr id="9" name="내용 개체 틀 2">
            <a:extLst>
              <a:ext uri="{FF2B5EF4-FFF2-40B4-BE49-F238E27FC236}">
                <a16:creationId xmlns:a16="http://schemas.microsoft.com/office/drawing/2014/main" id="{C96C623D-B8C1-42A9-ADE9-C8CFA67EDEBB}"/>
              </a:ext>
            </a:extLst>
          </p:cNvPr>
          <p:cNvSpPr txBox="1">
            <a:spLocks/>
          </p:cNvSpPr>
          <p:nvPr/>
        </p:nvSpPr>
        <p:spPr>
          <a:xfrm>
            <a:off x="838200" y="4557137"/>
            <a:ext cx="10515600" cy="697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rgbClr val="00B050"/>
                </a:solidFill>
                <a:latin typeface="Daytona" panose="020B0604030500040204" pitchFamily="34" charset="0"/>
              </a:rPr>
              <a:t>Lighting and Materials</a:t>
            </a:r>
          </a:p>
        </p:txBody>
      </p:sp>
      <p:pic>
        <p:nvPicPr>
          <p:cNvPr id="11" name="그림 10">
            <a:extLst>
              <a:ext uri="{FF2B5EF4-FFF2-40B4-BE49-F238E27FC236}">
                <a16:creationId xmlns:a16="http://schemas.microsoft.com/office/drawing/2014/main" id="{E92AF012-535E-4BD0-A2F4-C803BDB8BC05}"/>
              </a:ext>
            </a:extLst>
          </p:cNvPr>
          <p:cNvPicPr>
            <a:picLocks noChangeAspect="1"/>
          </p:cNvPicPr>
          <p:nvPr/>
        </p:nvPicPr>
        <p:blipFill>
          <a:blip r:embed="rId4"/>
          <a:stretch>
            <a:fillRect/>
          </a:stretch>
        </p:blipFill>
        <p:spPr>
          <a:xfrm>
            <a:off x="5324210" y="4446322"/>
            <a:ext cx="1543579" cy="1996740"/>
          </a:xfrm>
          <a:prstGeom prst="rect">
            <a:avLst/>
          </a:prstGeom>
        </p:spPr>
      </p:pic>
      <p:pic>
        <p:nvPicPr>
          <p:cNvPr id="12" name="그림 11">
            <a:extLst>
              <a:ext uri="{FF2B5EF4-FFF2-40B4-BE49-F238E27FC236}">
                <a16:creationId xmlns:a16="http://schemas.microsoft.com/office/drawing/2014/main" id="{A5FF6897-89CF-4161-B040-0D1589A207E1}"/>
              </a:ext>
            </a:extLst>
          </p:cNvPr>
          <p:cNvPicPr>
            <a:picLocks noChangeAspect="1"/>
          </p:cNvPicPr>
          <p:nvPr/>
        </p:nvPicPr>
        <p:blipFill rotWithShape="1">
          <a:blip r:embed="rId5"/>
          <a:srcRect l="53750" t="50000" r="25000" b="15926"/>
          <a:stretch/>
        </p:blipFill>
        <p:spPr>
          <a:xfrm>
            <a:off x="7188200" y="2569190"/>
            <a:ext cx="2590800" cy="2336800"/>
          </a:xfrm>
          <a:prstGeom prst="rect">
            <a:avLst/>
          </a:prstGeom>
        </p:spPr>
      </p:pic>
    </p:spTree>
    <p:extLst>
      <p:ext uri="{BB962C8B-B14F-4D97-AF65-F5344CB8AC3E}">
        <p14:creationId xmlns:p14="http://schemas.microsoft.com/office/powerpoint/2010/main" val="190731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Grid and Movement</a:t>
            </a:r>
            <a:endParaRPr lang="ko-KR" altLang="en-US" dirty="0">
              <a:solidFill>
                <a:srgbClr val="00B050"/>
              </a:solidFill>
              <a:latin typeface="Daytona" panose="020B0604030500040204" pitchFamily="34" charset="0"/>
            </a:endParaRPr>
          </a:p>
        </p:txBody>
      </p:sp>
      <p:pic>
        <p:nvPicPr>
          <p:cNvPr id="9" name="그림 8">
            <a:extLst>
              <a:ext uri="{FF2B5EF4-FFF2-40B4-BE49-F238E27FC236}">
                <a16:creationId xmlns:a16="http://schemas.microsoft.com/office/drawing/2014/main" id="{5B21A23F-A97F-45B6-937D-A656AE9B3F69}"/>
              </a:ext>
            </a:extLst>
          </p:cNvPr>
          <p:cNvPicPr>
            <a:picLocks noChangeAspect="1"/>
          </p:cNvPicPr>
          <p:nvPr/>
        </p:nvPicPr>
        <p:blipFill>
          <a:blip r:embed="rId2"/>
          <a:stretch>
            <a:fillRect/>
          </a:stretch>
        </p:blipFill>
        <p:spPr>
          <a:xfrm>
            <a:off x="0" y="6580694"/>
            <a:ext cx="2729437" cy="277306"/>
          </a:xfrm>
          <a:prstGeom prst="rect">
            <a:avLst/>
          </a:prstGeom>
        </p:spPr>
      </p:pic>
      <p:pic>
        <p:nvPicPr>
          <p:cNvPr id="6" name="그림 5">
            <a:extLst>
              <a:ext uri="{FF2B5EF4-FFF2-40B4-BE49-F238E27FC236}">
                <a16:creationId xmlns:a16="http://schemas.microsoft.com/office/drawing/2014/main" id="{F9774BFA-EF4D-4AB6-A9B0-74D449782227}"/>
              </a:ext>
            </a:extLst>
          </p:cNvPr>
          <p:cNvPicPr>
            <a:picLocks noChangeAspect="1"/>
          </p:cNvPicPr>
          <p:nvPr/>
        </p:nvPicPr>
        <p:blipFill>
          <a:blip r:embed="rId3"/>
          <a:stretch>
            <a:fillRect/>
          </a:stretch>
        </p:blipFill>
        <p:spPr>
          <a:xfrm>
            <a:off x="3183466" y="1794524"/>
            <a:ext cx="5340301" cy="4173264"/>
          </a:xfrm>
          <a:prstGeom prst="rect">
            <a:avLst/>
          </a:prstGeom>
        </p:spPr>
      </p:pic>
    </p:spTree>
    <p:extLst>
      <p:ext uri="{BB962C8B-B14F-4D97-AF65-F5344CB8AC3E}">
        <p14:creationId xmlns:p14="http://schemas.microsoft.com/office/powerpoint/2010/main" val="823802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556FB5F-24C7-4CA4-B02C-3F1623AE4FC0}"/>
              </a:ext>
            </a:extLst>
          </p:cNvPr>
          <p:cNvSpPr>
            <a:spLocks noGrp="1"/>
          </p:cNvSpPr>
          <p:nvPr>
            <p:ph type="title"/>
          </p:nvPr>
        </p:nvSpPr>
        <p:spPr>
          <a:xfrm>
            <a:off x="831850" y="634471"/>
            <a:ext cx="10515600" cy="2852737"/>
          </a:xfrm>
        </p:spPr>
        <p:txBody>
          <a:bodyPr>
            <a:normAutofit/>
          </a:bodyPr>
          <a:lstStyle/>
          <a:p>
            <a:pPr algn="ctr"/>
            <a:r>
              <a:rPr lang="en-US" altLang="ko-KR" sz="6600" dirty="0">
                <a:solidFill>
                  <a:srgbClr val="00B050"/>
                </a:solidFill>
                <a:latin typeface="Daytona" panose="020B0604030500040204" pitchFamily="34" charset="0"/>
              </a:rPr>
              <a:t>Thank You!</a:t>
            </a:r>
            <a:br>
              <a:rPr lang="en-US" altLang="ko-KR" sz="4800" dirty="0">
                <a:solidFill>
                  <a:srgbClr val="00B050"/>
                </a:solidFill>
                <a:latin typeface="Daytona" panose="020B0604030500040204" pitchFamily="34" charset="0"/>
              </a:rPr>
            </a:br>
            <a:r>
              <a:rPr lang="en-US" altLang="ko-KR" sz="4800" dirty="0">
                <a:solidFill>
                  <a:srgbClr val="00B050"/>
                </a:solidFill>
                <a:latin typeface="Daytona" panose="020B0604030500040204" pitchFamily="34" charset="0"/>
              </a:rPr>
              <a:t>We are waiting for </a:t>
            </a:r>
            <a:r>
              <a:rPr lang="en-US" altLang="ko-KR" sz="4800" dirty="0">
                <a:solidFill>
                  <a:srgbClr val="FF0000"/>
                </a:solidFill>
                <a:latin typeface="Daytona" panose="020B0604030500040204" pitchFamily="34" charset="0"/>
              </a:rPr>
              <a:t>you</a:t>
            </a:r>
            <a:r>
              <a:rPr lang="en-US" altLang="ko-KR" sz="4800" dirty="0">
                <a:solidFill>
                  <a:srgbClr val="00B050"/>
                </a:solidFill>
                <a:latin typeface="Daytona" panose="020B0604030500040204" pitchFamily="34" charset="0"/>
              </a:rPr>
              <a:t> to join!</a:t>
            </a:r>
            <a:endParaRPr lang="ko-KR" altLang="en-US" sz="4800" dirty="0">
              <a:solidFill>
                <a:srgbClr val="00B050"/>
              </a:solidFill>
              <a:latin typeface="Daytona" panose="020B0604030500040204" pitchFamily="34" charset="0"/>
            </a:endParaRPr>
          </a:p>
        </p:txBody>
      </p:sp>
      <p:pic>
        <p:nvPicPr>
          <p:cNvPr id="6" name="그림 5">
            <a:extLst>
              <a:ext uri="{FF2B5EF4-FFF2-40B4-BE49-F238E27FC236}">
                <a16:creationId xmlns:a16="http://schemas.microsoft.com/office/drawing/2014/main" id="{AE237F51-287C-4F46-85F9-083034502AB0}"/>
              </a:ext>
            </a:extLst>
          </p:cNvPr>
          <p:cNvPicPr>
            <a:picLocks noChangeAspect="1"/>
          </p:cNvPicPr>
          <p:nvPr/>
        </p:nvPicPr>
        <p:blipFill>
          <a:blip r:embed="rId2"/>
          <a:stretch>
            <a:fillRect/>
          </a:stretch>
        </p:blipFill>
        <p:spPr>
          <a:xfrm>
            <a:off x="3366558" y="4864053"/>
            <a:ext cx="5458884" cy="554613"/>
          </a:xfrm>
          <a:prstGeom prst="rect">
            <a:avLst/>
          </a:prstGeom>
        </p:spPr>
      </p:pic>
    </p:spTree>
    <p:extLst>
      <p:ext uri="{BB962C8B-B14F-4D97-AF65-F5344CB8AC3E}">
        <p14:creationId xmlns:p14="http://schemas.microsoft.com/office/powerpoint/2010/main" val="385838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154DD-37BB-448A-9EA0-C625DDB81CA8}"/>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Grid and Movement</a:t>
            </a:r>
            <a:endParaRPr lang="ko-KR" altLang="en-US" dirty="0"/>
          </a:p>
        </p:txBody>
      </p:sp>
      <p:sp>
        <p:nvSpPr>
          <p:cNvPr id="3" name="내용 개체 틀 2">
            <a:extLst>
              <a:ext uri="{FF2B5EF4-FFF2-40B4-BE49-F238E27FC236}">
                <a16:creationId xmlns:a16="http://schemas.microsoft.com/office/drawing/2014/main" id="{4897D225-969D-4740-8E4B-0CE9D3DC0DA6}"/>
              </a:ext>
            </a:extLst>
          </p:cNvPr>
          <p:cNvSpPr>
            <a:spLocks noGrp="1"/>
          </p:cNvSpPr>
          <p:nvPr>
            <p:ph idx="1"/>
          </p:nvPr>
        </p:nvSpPr>
        <p:spPr/>
        <p:txBody>
          <a:bodyPr/>
          <a:lstStyle/>
          <a:p>
            <a:r>
              <a:rPr lang="en-US" altLang="ko-KR" dirty="0">
                <a:solidFill>
                  <a:srgbClr val="00B050"/>
                </a:solidFill>
              </a:rPr>
              <a:t>All entities in the game stay on cells of the 3D grid.</a:t>
            </a:r>
          </a:p>
          <a:p>
            <a:r>
              <a:rPr lang="en-US" altLang="ko-KR" dirty="0">
                <a:solidFill>
                  <a:srgbClr val="00B050"/>
                </a:solidFill>
              </a:rPr>
              <a:t>Entities could go forward if possible.</a:t>
            </a:r>
          </a:p>
          <a:p>
            <a:r>
              <a:rPr lang="en-US" altLang="ko-KR" dirty="0">
                <a:solidFill>
                  <a:srgbClr val="00B050"/>
                </a:solidFill>
              </a:rPr>
              <a:t>Tiles are generated on each cell, blocking entities from escaping the world.</a:t>
            </a:r>
          </a:p>
          <a:p>
            <a:r>
              <a:rPr lang="en-US" altLang="ko-KR" dirty="0">
                <a:solidFill>
                  <a:srgbClr val="00B050"/>
                </a:solidFill>
              </a:rPr>
              <a:t>Each cell is 2mx2mx2m and is adjacent with </a:t>
            </a:r>
            <a:r>
              <a:rPr lang="en-US" altLang="ko-KR">
                <a:solidFill>
                  <a:srgbClr val="00B050"/>
                </a:solidFill>
              </a:rPr>
              <a:t>other cells.</a:t>
            </a:r>
            <a:endParaRPr lang="en-US" altLang="ko-KR" dirty="0">
              <a:solidFill>
                <a:srgbClr val="00B050"/>
              </a:solidFill>
            </a:endParaRPr>
          </a:p>
          <a:p>
            <a:endParaRPr lang="ko-KR" altLang="en-US" dirty="0">
              <a:solidFill>
                <a:srgbClr val="00B050"/>
              </a:solidFill>
            </a:endParaRPr>
          </a:p>
        </p:txBody>
      </p:sp>
      <p:pic>
        <p:nvPicPr>
          <p:cNvPr id="4" name="그림 3">
            <a:extLst>
              <a:ext uri="{FF2B5EF4-FFF2-40B4-BE49-F238E27FC236}">
                <a16:creationId xmlns:a16="http://schemas.microsoft.com/office/drawing/2014/main" id="{B802ABA7-31AA-4D6C-B658-4BF9094247E2}"/>
              </a:ext>
            </a:extLst>
          </p:cNvPr>
          <p:cNvPicPr>
            <a:picLocks noChangeAspect="1"/>
          </p:cNvPicPr>
          <p:nvPr/>
        </p:nvPicPr>
        <p:blipFill>
          <a:blip r:embed="rId2"/>
          <a:stretch>
            <a:fillRect/>
          </a:stretch>
        </p:blipFill>
        <p:spPr>
          <a:xfrm>
            <a:off x="0" y="6580694"/>
            <a:ext cx="2729437" cy="277306"/>
          </a:xfrm>
          <a:prstGeom prst="rect">
            <a:avLst/>
          </a:prstGeom>
        </p:spPr>
      </p:pic>
    </p:spTree>
    <p:extLst>
      <p:ext uri="{BB962C8B-B14F-4D97-AF65-F5344CB8AC3E}">
        <p14:creationId xmlns:p14="http://schemas.microsoft.com/office/powerpoint/2010/main" val="304203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CA2D35-9A77-469C-BF3B-59A4D3D71860}"/>
              </a:ext>
            </a:extLst>
          </p:cNvPr>
          <p:cNvSpPr>
            <a:spLocks noGrp="1"/>
          </p:cNvSpPr>
          <p:nvPr>
            <p:ph type="title"/>
          </p:nvPr>
        </p:nvSpPr>
        <p:spPr/>
        <p:txBody>
          <a:bodyPr/>
          <a:lstStyle/>
          <a:p>
            <a:r>
              <a:rPr lang="en-US" altLang="ko-KR" dirty="0">
                <a:solidFill>
                  <a:srgbClr val="00B050"/>
                </a:solidFill>
                <a:latin typeface="Daytona" panose="020B0604030500040204" pitchFamily="34" charset="0"/>
              </a:rPr>
              <a:t>Conformation</a:t>
            </a:r>
            <a:endParaRPr lang="ko-KR" altLang="en-US" dirty="0">
              <a:solidFill>
                <a:srgbClr val="00B050"/>
              </a:solidFill>
              <a:latin typeface="Daytona" panose="020B0604030500040204" pitchFamily="34" charset="0"/>
            </a:endParaRPr>
          </a:p>
        </p:txBody>
      </p:sp>
      <p:pic>
        <p:nvPicPr>
          <p:cNvPr id="9" name="그림 8">
            <a:extLst>
              <a:ext uri="{FF2B5EF4-FFF2-40B4-BE49-F238E27FC236}">
                <a16:creationId xmlns:a16="http://schemas.microsoft.com/office/drawing/2014/main" id="{5B21A23F-A97F-45B6-937D-A656AE9B3F69}"/>
              </a:ext>
            </a:extLst>
          </p:cNvPr>
          <p:cNvPicPr>
            <a:picLocks noChangeAspect="1"/>
          </p:cNvPicPr>
          <p:nvPr/>
        </p:nvPicPr>
        <p:blipFill>
          <a:blip r:embed="rId2"/>
          <a:stretch>
            <a:fillRect/>
          </a:stretch>
        </p:blipFill>
        <p:spPr>
          <a:xfrm>
            <a:off x="0" y="6580694"/>
            <a:ext cx="2729437" cy="277306"/>
          </a:xfrm>
          <a:prstGeom prst="rect">
            <a:avLst/>
          </a:prstGeom>
        </p:spPr>
      </p:pic>
      <p:pic>
        <p:nvPicPr>
          <p:cNvPr id="7" name="그림 6">
            <a:extLst>
              <a:ext uri="{FF2B5EF4-FFF2-40B4-BE49-F238E27FC236}">
                <a16:creationId xmlns:a16="http://schemas.microsoft.com/office/drawing/2014/main" id="{20D9238A-9DB6-4A60-BF2C-450AF820182F}"/>
              </a:ext>
            </a:extLst>
          </p:cNvPr>
          <p:cNvPicPr>
            <a:picLocks noChangeAspect="1"/>
          </p:cNvPicPr>
          <p:nvPr/>
        </p:nvPicPr>
        <p:blipFill>
          <a:blip r:embed="rId3"/>
          <a:stretch>
            <a:fillRect/>
          </a:stretch>
        </p:blipFill>
        <p:spPr>
          <a:xfrm>
            <a:off x="2374900" y="1623287"/>
            <a:ext cx="7442200" cy="3611426"/>
          </a:xfrm>
          <a:prstGeom prst="rect">
            <a:avLst/>
          </a:prstGeom>
        </p:spPr>
      </p:pic>
      <p:sp>
        <p:nvSpPr>
          <p:cNvPr id="10" name="TextBox 9">
            <a:extLst>
              <a:ext uri="{FF2B5EF4-FFF2-40B4-BE49-F238E27FC236}">
                <a16:creationId xmlns:a16="http://schemas.microsoft.com/office/drawing/2014/main" id="{B6D429E5-484E-4169-82C6-F03AD66DA34F}"/>
              </a:ext>
            </a:extLst>
          </p:cNvPr>
          <p:cNvSpPr txBox="1"/>
          <p:nvPr/>
        </p:nvSpPr>
        <p:spPr>
          <a:xfrm>
            <a:off x="1828800" y="5446038"/>
            <a:ext cx="8534400" cy="923330"/>
          </a:xfrm>
          <a:prstGeom prst="rect">
            <a:avLst/>
          </a:prstGeom>
          <a:noFill/>
        </p:spPr>
        <p:txBody>
          <a:bodyPr wrap="square" rtlCol="0">
            <a:spAutoFit/>
          </a:bodyPr>
          <a:lstStyle/>
          <a:p>
            <a:r>
              <a:rPr lang="en-US" altLang="ko-KR" dirty="0">
                <a:solidFill>
                  <a:srgbClr val="00B050"/>
                </a:solidFill>
                <a:latin typeface="Daytona" panose="020B0604030500040204" pitchFamily="34" charset="0"/>
              </a:rPr>
              <a:t>Player is sticking on W side of the pipe, looking at D direction. The spider is sticking on S side, also looking at D direction. The spider could not see me, but I could see him.</a:t>
            </a:r>
            <a:endParaRPr lang="ko-KR" altLang="en-US" dirty="0">
              <a:solidFill>
                <a:srgbClr val="00B050"/>
              </a:solidFill>
              <a:latin typeface="Daytona" panose="020B0604030500040204" pitchFamily="34" charset="0"/>
            </a:endParaRPr>
          </a:p>
        </p:txBody>
      </p:sp>
    </p:spTree>
    <p:extLst>
      <p:ext uri="{BB962C8B-B14F-4D97-AF65-F5344CB8AC3E}">
        <p14:creationId xmlns:p14="http://schemas.microsoft.com/office/powerpoint/2010/main" val="577451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6258</TotalTime>
  <Words>2501</Words>
  <Application>Microsoft Office PowerPoint</Application>
  <PresentationFormat>와이드스크린</PresentationFormat>
  <Paragraphs>346</Paragraphs>
  <Slides>70</Slides>
  <Notes>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70</vt:i4>
      </vt:variant>
    </vt:vector>
  </HeadingPairs>
  <TitlesOfParts>
    <vt:vector size="75" baseType="lpstr">
      <vt:lpstr>Arial</vt:lpstr>
      <vt:lpstr>Calibri</vt:lpstr>
      <vt:lpstr>Calibri Light</vt:lpstr>
      <vt:lpstr>Daytona</vt:lpstr>
      <vt:lpstr>Office Theme</vt:lpstr>
      <vt:lpstr>PowerPoint 프레젠테이션</vt:lpstr>
      <vt:lpstr>Table of Contents</vt:lpstr>
      <vt:lpstr>Introduction</vt:lpstr>
      <vt:lpstr>Goal of the Game</vt:lpstr>
      <vt:lpstr>Entity and Tile</vt:lpstr>
      <vt:lpstr>Entity and Tile</vt:lpstr>
      <vt:lpstr>Grid and Movement</vt:lpstr>
      <vt:lpstr>Grid and Movement</vt:lpstr>
      <vt:lpstr>Conformation</vt:lpstr>
      <vt:lpstr>Conformation</vt:lpstr>
      <vt:lpstr>Visibility, Occupation, and Blocking</vt:lpstr>
      <vt:lpstr>Visibility, Occupation, and Blocking</vt:lpstr>
      <vt:lpstr>Supporting</vt:lpstr>
      <vt:lpstr>Attacks</vt:lpstr>
      <vt:lpstr>Attacks</vt:lpstr>
      <vt:lpstr>Melee Attacks</vt:lpstr>
      <vt:lpstr>Ranged Attacks</vt:lpstr>
      <vt:lpstr>Other Attacks</vt:lpstr>
      <vt:lpstr>Weak spots</vt:lpstr>
      <vt:lpstr>Buffs</vt:lpstr>
      <vt:lpstr>Combat Mechanic : The Pipeline</vt:lpstr>
      <vt:lpstr>Combat Mechanic : The Pipeline</vt:lpstr>
      <vt:lpstr>Combat Mechanic : The Pipeline</vt:lpstr>
      <vt:lpstr>Instructions</vt:lpstr>
      <vt:lpstr>Instructions</vt:lpstr>
      <vt:lpstr>Instructions</vt:lpstr>
      <vt:lpstr>CF) Resemblence with CPU pipeline</vt:lpstr>
      <vt:lpstr>Enemy AI</vt:lpstr>
      <vt:lpstr>Spawning</vt:lpstr>
      <vt:lpstr>Spawning</vt:lpstr>
      <vt:lpstr>Waves </vt:lpstr>
      <vt:lpstr>Resource/Energy </vt:lpstr>
      <vt:lpstr>Resource/Remnant </vt:lpstr>
      <vt:lpstr>Resource/Matarial Cycle</vt:lpstr>
      <vt:lpstr>Resource/Utilizing Matarial Cycle</vt:lpstr>
      <vt:lpstr>Resource/Utilizing Matarial Cycle</vt:lpstr>
      <vt:lpstr>Resource/HP </vt:lpstr>
      <vt:lpstr>The Generator </vt:lpstr>
      <vt:lpstr>The Generator </vt:lpstr>
      <vt:lpstr>Upgrades </vt:lpstr>
      <vt:lpstr>List of Upgrades </vt:lpstr>
      <vt:lpstr>Levers </vt:lpstr>
      <vt:lpstr>List of Levers</vt:lpstr>
      <vt:lpstr>Instruction Set Expansion</vt:lpstr>
      <vt:lpstr>Questions</vt:lpstr>
      <vt:lpstr>Blocked Passages</vt:lpstr>
      <vt:lpstr>Train stations</vt:lpstr>
      <vt:lpstr>Lockable Doors</vt:lpstr>
      <vt:lpstr>Loot Boxes</vt:lpstr>
      <vt:lpstr>Energy Cell</vt:lpstr>
      <vt:lpstr>Junk</vt:lpstr>
      <vt:lpstr>Repair rooms</vt:lpstr>
      <vt:lpstr>Architecture Design machines</vt:lpstr>
      <vt:lpstr>Architecture Optimization machines</vt:lpstr>
      <vt:lpstr>Information Terminals </vt:lpstr>
      <vt:lpstr>PowerPoint 프레젠테이션</vt:lpstr>
      <vt:lpstr>THE ‘PIPELINE’</vt:lpstr>
      <vt:lpstr>Tile Entities</vt:lpstr>
      <vt:lpstr>Tile Entities</vt:lpstr>
      <vt:lpstr>Generator And Renderer</vt:lpstr>
      <vt:lpstr>Data Decoupling</vt:lpstr>
      <vt:lpstr>New UI/UX</vt:lpstr>
      <vt:lpstr>WORKS DONE</vt:lpstr>
      <vt:lpstr>WORKS TO BE DONE</vt:lpstr>
      <vt:lpstr>Link: List of Tiles</vt:lpstr>
      <vt:lpstr>Cutoff</vt:lpstr>
      <vt:lpstr>Join Our Team!</vt:lpstr>
      <vt:lpstr>Join Our Team!</vt:lpstr>
      <vt:lpstr>Join Our Team!</vt:lpstr>
      <vt:lpstr>Thank You! We are waiting for you to join!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Notice</dc:title>
  <dc:creator>james</dc:creator>
  <cp:lastModifiedBy>jinseo park</cp:lastModifiedBy>
  <cp:revision>617</cp:revision>
  <dcterms:created xsi:type="dcterms:W3CDTF">2016-09-28T22:08:47Z</dcterms:created>
  <dcterms:modified xsi:type="dcterms:W3CDTF">2020-06-17T21:05:49Z</dcterms:modified>
</cp:coreProperties>
</file>